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9" r:id="rId1"/>
  </p:sldMasterIdLst>
  <p:notesMasterIdLst>
    <p:notesMasterId r:id="rId29"/>
  </p:notesMasterIdLst>
  <p:sldIdLst>
    <p:sldId id="256" r:id="rId2"/>
    <p:sldId id="258" r:id="rId3"/>
    <p:sldId id="259" r:id="rId4"/>
    <p:sldId id="261" r:id="rId5"/>
    <p:sldId id="268" r:id="rId6"/>
    <p:sldId id="281" r:id="rId7"/>
    <p:sldId id="282" r:id="rId8"/>
    <p:sldId id="283" r:id="rId9"/>
    <p:sldId id="284" r:id="rId10"/>
    <p:sldId id="285" r:id="rId11"/>
    <p:sldId id="286" r:id="rId12"/>
    <p:sldId id="272" r:id="rId13"/>
    <p:sldId id="287" r:id="rId14"/>
    <p:sldId id="292" r:id="rId15"/>
    <p:sldId id="297" r:id="rId16"/>
    <p:sldId id="298" r:id="rId17"/>
    <p:sldId id="299" r:id="rId18"/>
    <p:sldId id="300" r:id="rId19"/>
    <p:sldId id="301" r:id="rId20"/>
    <p:sldId id="302" r:id="rId21"/>
    <p:sldId id="303" r:id="rId22"/>
    <p:sldId id="304" r:id="rId23"/>
    <p:sldId id="305" r:id="rId24"/>
    <p:sldId id="306" r:id="rId25"/>
    <p:sldId id="307" r:id="rId26"/>
    <p:sldId id="308" r:id="rId27"/>
    <p:sldId id="296"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98A3CD-4FF5-4E0B-8CED-D26422CCF3A2}" type="datetimeFigureOut">
              <a:rPr lang="ru-RU" smtClean="0"/>
              <a:pPr/>
              <a:t>22.03.2020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78869C-BE01-4F31-9371-603B70EC880C}" type="slidenum">
              <a:rPr lang="ru-RU" smtClean="0"/>
              <a:pPr/>
              <a:t>‹#›</a:t>
            </a:fld>
            <a:endParaRPr lang="ru-RU"/>
          </a:p>
        </p:txBody>
      </p:sp>
    </p:spTree>
    <p:extLst>
      <p:ext uri="{BB962C8B-B14F-4D97-AF65-F5344CB8AC3E}">
        <p14:creationId xmlns:p14="http://schemas.microsoft.com/office/powerpoint/2010/main" val="3061760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E5CBD929-0697-4FBA-B6B0-C56655C8B635}" type="datetime1">
              <a:rPr lang="ru-RU" smtClean="0"/>
              <a:pPr/>
              <a:t>22.03.2020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657F442-5660-41CA-A484-1B44EF128213}" type="slidenum">
              <a:rPr lang="ru-RU" smtClean="0"/>
              <a:pPr/>
              <a:t>‹#›</a:t>
            </a:fld>
            <a:endParaRPr lang="ru-RU"/>
          </a:p>
        </p:txBody>
      </p:sp>
    </p:spTree>
    <p:extLst>
      <p:ext uri="{BB962C8B-B14F-4D97-AF65-F5344CB8AC3E}">
        <p14:creationId xmlns:p14="http://schemas.microsoft.com/office/powerpoint/2010/main" val="2622690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DFA1930-A426-4B15-B189-641314C5C152}" type="datetime1">
              <a:rPr lang="ru-RU" smtClean="0"/>
              <a:pPr/>
              <a:t>22.03.2020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657F442-5660-41CA-A484-1B44EF128213}" type="slidenum">
              <a:rPr lang="ru-RU" smtClean="0"/>
              <a:pPr/>
              <a:t>‹#›</a:t>
            </a:fld>
            <a:endParaRPr lang="ru-RU"/>
          </a:p>
        </p:txBody>
      </p:sp>
    </p:spTree>
    <p:extLst>
      <p:ext uri="{BB962C8B-B14F-4D97-AF65-F5344CB8AC3E}">
        <p14:creationId xmlns:p14="http://schemas.microsoft.com/office/powerpoint/2010/main" val="849806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F45C172-A641-470B-B1C9-01AA11F984B2}" type="datetime1">
              <a:rPr lang="ru-RU" smtClean="0"/>
              <a:pPr/>
              <a:t>22.03.2020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657F442-5660-41CA-A484-1B44EF128213}" type="slidenum">
              <a:rPr lang="ru-RU" smtClean="0"/>
              <a:pPr/>
              <a:t>‹#›</a:t>
            </a:fld>
            <a:endParaRPr lang="ru-RU"/>
          </a:p>
        </p:txBody>
      </p:sp>
    </p:spTree>
    <p:extLst>
      <p:ext uri="{BB962C8B-B14F-4D97-AF65-F5344CB8AC3E}">
        <p14:creationId xmlns:p14="http://schemas.microsoft.com/office/powerpoint/2010/main" val="248492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CD884708-E63C-454F-B9E4-D431ACDD2E63}" type="datetime1">
              <a:rPr lang="ru-RU" smtClean="0"/>
              <a:pPr/>
              <a:t>22.03.2020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657F442-5660-41CA-A484-1B44EF128213}" type="slidenum">
              <a:rPr lang="ru-RU" smtClean="0"/>
              <a:pPr/>
              <a:t>‹#›</a:t>
            </a:fld>
            <a:endParaRPr lang="ru-RU"/>
          </a:p>
        </p:txBody>
      </p:sp>
    </p:spTree>
    <p:extLst>
      <p:ext uri="{BB962C8B-B14F-4D97-AF65-F5344CB8AC3E}">
        <p14:creationId xmlns:p14="http://schemas.microsoft.com/office/powerpoint/2010/main" val="1219885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EFB7975E-4E0B-4FF0-81EE-354542AB49FC}" type="datetime1">
              <a:rPr lang="ru-RU" smtClean="0"/>
              <a:pPr/>
              <a:t>22.03.2020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657F442-5660-41CA-A484-1B44EF128213}" type="slidenum">
              <a:rPr lang="ru-RU" smtClean="0"/>
              <a:pPr/>
              <a:t>‹#›</a:t>
            </a:fld>
            <a:endParaRPr lang="ru-RU"/>
          </a:p>
        </p:txBody>
      </p:sp>
    </p:spTree>
    <p:extLst>
      <p:ext uri="{BB962C8B-B14F-4D97-AF65-F5344CB8AC3E}">
        <p14:creationId xmlns:p14="http://schemas.microsoft.com/office/powerpoint/2010/main" val="1365628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1C1EC896-193E-4EF9-9146-1984EF253AC5}" type="datetime1">
              <a:rPr lang="ru-RU" smtClean="0"/>
              <a:pPr/>
              <a:t>22.03.2020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657F442-5660-41CA-A484-1B44EF128213}" type="slidenum">
              <a:rPr lang="ru-RU" smtClean="0"/>
              <a:pPr/>
              <a:t>‹#›</a:t>
            </a:fld>
            <a:endParaRPr lang="ru-RU"/>
          </a:p>
        </p:txBody>
      </p:sp>
    </p:spTree>
    <p:extLst>
      <p:ext uri="{BB962C8B-B14F-4D97-AF65-F5344CB8AC3E}">
        <p14:creationId xmlns:p14="http://schemas.microsoft.com/office/powerpoint/2010/main" val="35325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3EADB7-5479-460F-92C8-00464ACE0AB0}" type="datetime1">
              <a:rPr lang="ru-RU" smtClean="0"/>
              <a:pPr/>
              <a:t>22.03.2020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657F442-5660-41CA-A484-1B44EF128213}" type="slidenum">
              <a:rPr lang="ru-RU" smtClean="0"/>
              <a:pPr/>
              <a:t>‹#›</a:t>
            </a:fld>
            <a:endParaRPr lang="ru-RU"/>
          </a:p>
        </p:txBody>
      </p:sp>
    </p:spTree>
    <p:extLst>
      <p:ext uri="{BB962C8B-B14F-4D97-AF65-F5344CB8AC3E}">
        <p14:creationId xmlns:p14="http://schemas.microsoft.com/office/powerpoint/2010/main" val="3066702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p:txBody>
          <a:bodyPr/>
          <a:lstStyle/>
          <a:p>
            <a:fld id="{77588555-A488-4711-BAE5-1D9F2436711C}" type="datetime1">
              <a:rPr lang="ru-RU" smtClean="0"/>
              <a:pPr/>
              <a:t>22.03.2020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657F442-5660-41CA-A484-1B44EF128213}" type="slidenum">
              <a:rPr lang="ru-RU" smtClean="0"/>
              <a:pPr/>
              <a:t>‹#›</a:t>
            </a:fld>
            <a:endParaRPr lang="ru-RU"/>
          </a:p>
        </p:txBody>
      </p:sp>
    </p:spTree>
    <p:extLst>
      <p:ext uri="{BB962C8B-B14F-4D97-AF65-F5344CB8AC3E}">
        <p14:creationId xmlns:p14="http://schemas.microsoft.com/office/powerpoint/2010/main" val="672713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DA25797-E883-48E9-9C08-7C0DDF164592}" type="datetime1">
              <a:rPr lang="ru-RU" smtClean="0"/>
              <a:pPr/>
              <a:t>22.03.2020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657F442-5660-41CA-A484-1B44EF128213}" type="slidenum">
              <a:rPr lang="ru-RU" smtClean="0"/>
              <a:pPr/>
              <a:t>‹#›</a:t>
            </a:fld>
            <a:endParaRPr lang="ru-RU"/>
          </a:p>
        </p:txBody>
      </p:sp>
    </p:spTree>
    <p:extLst>
      <p:ext uri="{BB962C8B-B14F-4D97-AF65-F5344CB8AC3E}">
        <p14:creationId xmlns:p14="http://schemas.microsoft.com/office/powerpoint/2010/main" val="2394168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27E88CE-65A8-45C8-B78F-9C7686CD5776}" type="datetime1">
              <a:rPr lang="ru-RU" smtClean="0"/>
              <a:pPr/>
              <a:t>22.03.2020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657F442-5660-41CA-A484-1B44EF128213}" type="slidenum">
              <a:rPr lang="ru-RU" smtClean="0"/>
              <a:pPr/>
              <a:t>‹#›</a:t>
            </a:fld>
            <a:endParaRPr lang="ru-RU"/>
          </a:p>
        </p:txBody>
      </p:sp>
    </p:spTree>
    <p:extLst>
      <p:ext uri="{BB962C8B-B14F-4D97-AF65-F5344CB8AC3E}">
        <p14:creationId xmlns:p14="http://schemas.microsoft.com/office/powerpoint/2010/main" val="122839839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27E88CE-65A8-45C8-B78F-9C7686CD5776}" type="datetime1">
              <a:rPr lang="ru-RU" smtClean="0"/>
              <a:pPr/>
              <a:t>22.03.2020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657F442-5660-41CA-A484-1B44EF128213}" type="slidenum">
              <a:rPr lang="ru-RU" smtClean="0"/>
              <a:pPr/>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29078345"/>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27E88CE-65A8-45C8-B78F-9C7686CD5776}" type="datetime1">
              <a:rPr lang="ru-RU" smtClean="0"/>
              <a:pPr/>
              <a:t>22.03.2020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657F442-5660-41CA-A484-1B44EF128213}" type="slidenum">
              <a:rPr lang="ru-RU" smtClean="0"/>
              <a:pPr/>
              <a:t>‹#›</a:t>
            </a:fld>
            <a:endParaRPr lang="ru-RU"/>
          </a:p>
        </p:txBody>
      </p:sp>
    </p:spTree>
    <p:extLst>
      <p:ext uri="{BB962C8B-B14F-4D97-AF65-F5344CB8AC3E}">
        <p14:creationId xmlns:p14="http://schemas.microsoft.com/office/powerpoint/2010/main" val="3968538714"/>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27E88CE-65A8-45C8-B78F-9C7686CD5776}" type="datetime1">
              <a:rPr lang="ru-RU" smtClean="0"/>
              <a:pPr/>
              <a:t>22.03.2020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657F442-5660-41CA-A484-1B44EF128213}" type="slidenum">
              <a:rPr lang="ru-RU" smtClean="0"/>
              <a:pPr/>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80968470"/>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27E88CE-65A8-45C8-B78F-9C7686CD5776}" type="datetime1">
              <a:rPr lang="ru-RU" smtClean="0"/>
              <a:pPr/>
              <a:t>22.03.2020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657F442-5660-41CA-A484-1B44EF128213}" type="slidenum">
              <a:rPr lang="ru-RU" smtClean="0"/>
              <a:pPr/>
              <a:t>‹#›</a:t>
            </a:fld>
            <a:endParaRPr lang="ru-RU"/>
          </a:p>
        </p:txBody>
      </p:sp>
    </p:spTree>
    <p:extLst>
      <p:ext uri="{BB962C8B-B14F-4D97-AF65-F5344CB8AC3E}">
        <p14:creationId xmlns:p14="http://schemas.microsoft.com/office/powerpoint/2010/main" val="1739385726"/>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8591B09-FD55-43C3-BFBB-45CD8E2DF918}" type="datetime1">
              <a:rPr lang="ru-RU" smtClean="0"/>
              <a:pPr/>
              <a:t>22.03.2020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657F442-5660-41CA-A484-1B44EF128213}" type="slidenum">
              <a:rPr lang="ru-RU" smtClean="0"/>
              <a:pPr/>
              <a:t>‹#›</a:t>
            </a:fld>
            <a:endParaRPr lang="ru-RU"/>
          </a:p>
        </p:txBody>
      </p:sp>
    </p:spTree>
    <p:extLst>
      <p:ext uri="{BB962C8B-B14F-4D97-AF65-F5344CB8AC3E}">
        <p14:creationId xmlns:p14="http://schemas.microsoft.com/office/powerpoint/2010/main" val="1652717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BE068A-7FF6-4E52-A44C-591EB256ABDF}" type="datetime1">
              <a:rPr lang="ru-RU" smtClean="0"/>
              <a:pPr/>
              <a:t>22.03.2020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657F442-5660-41CA-A484-1B44EF128213}" type="slidenum">
              <a:rPr lang="ru-RU" smtClean="0"/>
              <a:pPr/>
              <a:t>‹#›</a:t>
            </a:fld>
            <a:endParaRPr lang="ru-RU"/>
          </a:p>
        </p:txBody>
      </p:sp>
    </p:spTree>
    <p:extLst>
      <p:ext uri="{BB962C8B-B14F-4D97-AF65-F5344CB8AC3E}">
        <p14:creationId xmlns:p14="http://schemas.microsoft.com/office/powerpoint/2010/main" val="1247268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27E88CE-65A8-45C8-B78F-9C7686CD5776}" type="datetime1">
              <a:rPr lang="ru-RU" smtClean="0"/>
              <a:pPr/>
              <a:t>22.03.2020</a:t>
            </a:fld>
            <a:endParaRPr lang="ru-RU"/>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B657F442-5660-41CA-A484-1B44EF128213}" type="slidenum">
              <a:rPr lang="ru-RU" smtClean="0"/>
              <a:pPr/>
              <a:t>‹#›</a:t>
            </a:fld>
            <a:endParaRPr lang="ru-RU"/>
          </a:p>
        </p:txBody>
      </p:sp>
    </p:spTree>
    <p:extLst>
      <p:ext uri="{BB962C8B-B14F-4D97-AF65-F5344CB8AC3E}">
        <p14:creationId xmlns:p14="http://schemas.microsoft.com/office/powerpoint/2010/main" val="2554079413"/>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836713"/>
            <a:ext cx="7772400" cy="2592288"/>
          </a:xfrm>
        </p:spPr>
        <p:txBody>
          <a:bodyPr>
            <a:normAutofit fontScale="90000"/>
          </a:bodyPr>
          <a:lstStyle/>
          <a:p>
            <a:pPr algn="ctr"/>
            <a:r>
              <a:rPr lang="ru-RU" sz="4000" dirty="0" smtClean="0">
                <a:solidFill>
                  <a:srgbClr val="C00000"/>
                </a:solidFill>
              </a:rPr>
              <a:t/>
            </a:r>
            <a:br>
              <a:rPr lang="ru-RU" sz="4000" dirty="0" smtClean="0">
                <a:solidFill>
                  <a:srgbClr val="C00000"/>
                </a:solidFill>
              </a:rPr>
            </a:br>
            <a:r>
              <a:rPr lang="ru-RU" sz="4000" dirty="0" smtClean="0">
                <a:solidFill>
                  <a:srgbClr val="C00000"/>
                </a:solidFill>
              </a:rPr>
              <a:t>Презентация </a:t>
            </a:r>
            <a:r>
              <a:rPr lang="ru-RU" sz="4000" dirty="0" smtClean="0">
                <a:solidFill>
                  <a:srgbClr val="C00000"/>
                </a:solidFill>
              </a:rPr>
              <a:t>на тему</a:t>
            </a:r>
            <a:r>
              <a:rPr lang="ru-RU" sz="3600" dirty="0" smtClean="0">
                <a:solidFill>
                  <a:srgbClr val="C00000"/>
                </a:solidFill>
              </a:rPr>
              <a:t>:</a:t>
            </a:r>
            <a:br>
              <a:rPr lang="ru-RU" sz="3600" dirty="0" smtClean="0">
                <a:solidFill>
                  <a:srgbClr val="C00000"/>
                </a:solidFill>
              </a:rPr>
            </a:br>
            <a:r>
              <a:rPr lang="ru-RU" sz="3600" dirty="0" smtClean="0">
                <a:solidFill>
                  <a:srgbClr val="C00000"/>
                </a:solidFill>
              </a:rPr>
              <a:t>«Занимательные  </a:t>
            </a:r>
            <a:r>
              <a:rPr lang="ru-RU" sz="3600" dirty="0" smtClean="0">
                <a:solidFill>
                  <a:srgbClr val="C00000"/>
                </a:solidFill>
              </a:rPr>
              <a:t>игры </a:t>
            </a:r>
            <a:r>
              <a:rPr lang="ru-RU" sz="3600" dirty="0" smtClean="0">
                <a:solidFill>
                  <a:srgbClr val="C00000"/>
                </a:solidFill>
              </a:rPr>
              <a:t> по </a:t>
            </a:r>
            <a:r>
              <a:rPr lang="ru-RU" sz="3600" dirty="0" smtClean="0">
                <a:solidFill>
                  <a:srgbClr val="C00000"/>
                </a:solidFill>
              </a:rPr>
              <a:t>математике</a:t>
            </a:r>
            <a:r>
              <a:rPr lang="ru-RU" sz="3600" dirty="0">
                <a:solidFill>
                  <a:srgbClr val="C00000"/>
                </a:solidFill>
              </a:rPr>
              <a:t>» </a:t>
            </a:r>
            <a:br>
              <a:rPr lang="ru-RU" sz="3600" dirty="0">
                <a:solidFill>
                  <a:srgbClr val="C00000"/>
                </a:solidFill>
              </a:rPr>
            </a:br>
            <a:endParaRPr lang="ru-RU" sz="3600" dirty="0">
              <a:solidFill>
                <a:srgbClr val="C00000"/>
              </a:solidFill>
            </a:endParaRPr>
          </a:p>
        </p:txBody>
      </p:sp>
      <p:sp>
        <p:nvSpPr>
          <p:cNvPr id="3" name="Подзаголовок 2"/>
          <p:cNvSpPr>
            <a:spLocks noGrp="1"/>
          </p:cNvSpPr>
          <p:nvPr>
            <p:ph type="subTitle" idx="1"/>
          </p:nvPr>
        </p:nvSpPr>
        <p:spPr>
          <a:xfrm>
            <a:off x="3851920" y="3501008"/>
            <a:ext cx="4983088" cy="1368152"/>
          </a:xfrm>
        </p:spPr>
        <p:txBody>
          <a:bodyPr>
            <a:normAutofit fontScale="85000" lnSpcReduction="10000"/>
          </a:bodyPr>
          <a:lstStyle/>
          <a:p>
            <a:r>
              <a:rPr lang="ru-RU" sz="2800" dirty="0" smtClean="0">
                <a:solidFill>
                  <a:schemeClr val="tx1"/>
                </a:solidFill>
              </a:rPr>
              <a:t>Выполнила: </a:t>
            </a:r>
            <a:r>
              <a:rPr lang="ru-RU" sz="2800" dirty="0" smtClean="0">
                <a:solidFill>
                  <a:schemeClr val="tx1"/>
                </a:solidFill>
              </a:rPr>
              <a:t>воспитатель первой квалификационной категории</a:t>
            </a:r>
          </a:p>
          <a:p>
            <a:r>
              <a:rPr lang="ru-RU" sz="2800" dirty="0" smtClean="0">
                <a:solidFill>
                  <a:schemeClr val="tx1"/>
                </a:solidFill>
              </a:rPr>
              <a:t> </a:t>
            </a:r>
            <a:r>
              <a:rPr lang="ru-RU" sz="2800" dirty="0" err="1" smtClean="0">
                <a:solidFill>
                  <a:schemeClr val="tx1"/>
                </a:solidFill>
              </a:rPr>
              <a:t>Репникова</a:t>
            </a:r>
            <a:r>
              <a:rPr lang="ru-RU" sz="2800" dirty="0" smtClean="0">
                <a:solidFill>
                  <a:schemeClr val="tx1"/>
                </a:solidFill>
              </a:rPr>
              <a:t> Алена Федоровна </a:t>
            </a:r>
          </a:p>
          <a:p>
            <a:endParaRPr lang="ru-RU" sz="2800" dirty="0"/>
          </a:p>
        </p:txBody>
      </p:sp>
      <p:sp>
        <p:nvSpPr>
          <p:cNvPr id="4" name="Номер слайда 3"/>
          <p:cNvSpPr>
            <a:spLocks noGrp="1"/>
          </p:cNvSpPr>
          <p:nvPr>
            <p:ph type="sldNum" sz="quarter" idx="12"/>
          </p:nvPr>
        </p:nvSpPr>
        <p:spPr/>
        <p:txBody>
          <a:bodyPr/>
          <a:lstStyle/>
          <a:p>
            <a:fld id="{B657F442-5660-41CA-A484-1B44EF128213}" type="slidenum">
              <a:rPr lang="ru-RU" smtClean="0"/>
              <a:pPr/>
              <a:t>1</a:t>
            </a:fld>
            <a:endParaRPr lang="ru-RU"/>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4005064"/>
            <a:ext cx="2304256" cy="2160240"/>
          </a:xfrm>
          <a:prstGeom prst="rect">
            <a:avLst/>
          </a:prstGeom>
          <a:ln/>
        </p:spPr>
        <p:style>
          <a:lnRef idx="2">
            <a:schemeClr val="dk1"/>
          </a:lnRef>
          <a:fillRef idx="1">
            <a:schemeClr val="lt1"/>
          </a:fillRef>
          <a:effectRef idx="0">
            <a:schemeClr val="dk1"/>
          </a:effectRef>
          <a:fontRef idx="minor">
            <a:schemeClr val="dk1"/>
          </a:fontRef>
        </p:style>
      </p:pic>
      <p:pic>
        <p:nvPicPr>
          <p:cNvPr id="921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04248" y="260648"/>
            <a:ext cx="1716782" cy="1602535"/>
          </a:xfrm>
          <a:prstGeom prst="rect">
            <a:avLst/>
          </a:prstGeom>
          <a:ln/>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8213737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152400"/>
            <a:ext cx="8229600" cy="828328"/>
          </a:xfrm>
        </p:spPr>
        <p:txBody>
          <a:bodyPr/>
          <a:lstStyle/>
          <a:p>
            <a:r>
              <a:rPr lang="ru-RU" dirty="0" smtClean="0">
                <a:solidFill>
                  <a:srgbClr val="C00000"/>
                </a:solidFill>
              </a:rPr>
              <a:t>План:</a:t>
            </a:r>
            <a:endParaRPr lang="ru-RU" dirty="0">
              <a:solidFill>
                <a:srgbClr val="C00000"/>
              </a:solidFill>
            </a:endParaRPr>
          </a:p>
        </p:txBody>
      </p:sp>
      <p:sp>
        <p:nvSpPr>
          <p:cNvPr id="2" name="Объект 1"/>
          <p:cNvSpPr>
            <a:spLocks noGrp="1"/>
          </p:cNvSpPr>
          <p:nvPr>
            <p:ph idx="1"/>
          </p:nvPr>
        </p:nvSpPr>
        <p:spPr>
          <a:xfrm>
            <a:off x="457200" y="908720"/>
            <a:ext cx="8229600" cy="5760640"/>
          </a:xfrm>
        </p:spPr>
        <p:txBody>
          <a:bodyPr>
            <a:normAutofit/>
          </a:bodyPr>
          <a:lstStyle/>
          <a:p>
            <a:pPr marL="0" indent="0">
              <a:buNone/>
            </a:pPr>
            <a:r>
              <a:rPr lang="ru-RU" dirty="0" smtClean="0"/>
              <a:t>1.Введение.</a:t>
            </a:r>
          </a:p>
          <a:p>
            <a:pPr marL="0" indent="0">
              <a:buNone/>
            </a:pPr>
            <a:r>
              <a:rPr lang="ru-RU" dirty="0" smtClean="0"/>
              <a:t>2.Роль </a:t>
            </a:r>
            <a:r>
              <a:rPr lang="ru-RU" dirty="0" smtClean="0"/>
              <a:t>игры </a:t>
            </a:r>
            <a:r>
              <a:rPr lang="ru-RU" dirty="0" smtClean="0"/>
              <a:t>на занятиях по математике в ДОУ.</a:t>
            </a:r>
          </a:p>
          <a:p>
            <a:pPr marL="0" indent="0">
              <a:buNone/>
            </a:pPr>
            <a:r>
              <a:rPr lang="ru-RU" dirty="0"/>
              <a:t>3</a:t>
            </a:r>
            <a:r>
              <a:rPr lang="ru-RU" dirty="0" smtClean="0"/>
              <a:t>.Место </a:t>
            </a:r>
            <a:r>
              <a:rPr lang="ru-RU" dirty="0" smtClean="0"/>
              <a:t>и продолжительность проведения </a:t>
            </a:r>
            <a:r>
              <a:rPr lang="ru-RU" dirty="0" smtClean="0"/>
              <a:t>игр </a:t>
            </a:r>
            <a:r>
              <a:rPr lang="ru-RU" dirty="0" smtClean="0"/>
              <a:t>на занятиях по математике.</a:t>
            </a:r>
          </a:p>
          <a:p>
            <a:pPr marL="0" indent="0">
              <a:buNone/>
            </a:pPr>
            <a:r>
              <a:rPr lang="ru-RU" dirty="0"/>
              <a:t>4</a:t>
            </a:r>
            <a:r>
              <a:rPr lang="ru-RU" dirty="0" smtClean="0"/>
              <a:t>.Разработка </a:t>
            </a:r>
            <a:r>
              <a:rPr lang="ru-RU" dirty="0" smtClean="0"/>
              <a:t>и усовершенствование </a:t>
            </a:r>
            <a:r>
              <a:rPr lang="ru-RU" dirty="0" smtClean="0"/>
              <a:t>игр </a:t>
            </a:r>
            <a:r>
              <a:rPr lang="ru-RU" dirty="0" smtClean="0"/>
              <a:t>в зависимости от цели и задач математического занятия.</a:t>
            </a:r>
          </a:p>
          <a:p>
            <a:pPr marL="0" indent="0">
              <a:buNone/>
            </a:pPr>
            <a:r>
              <a:rPr lang="ru-RU" dirty="0"/>
              <a:t>5</a:t>
            </a:r>
            <a:r>
              <a:rPr lang="ru-RU" dirty="0" smtClean="0"/>
              <a:t>.Значение игры </a:t>
            </a:r>
            <a:r>
              <a:rPr lang="ru-RU" dirty="0" smtClean="0"/>
              <a:t>для развития познавательных  интересов у дошкольников.</a:t>
            </a:r>
          </a:p>
          <a:p>
            <a:pPr marL="0" indent="0">
              <a:buNone/>
            </a:pPr>
            <a:r>
              <a:rPr lang="ru-RU" dirty="0" smtClean="0"/>
              <a:t>7.Заключение.</a:t>
            </a:r>
          </a:p>
          <a:p>
            <a:pPr marL="0" indent="0">
              <a:buNone/>
            </a:pPr>
            <a:r>
              <a:rPr lang="ru-RU" dirty="0"/>
              <a:t>8</a:t>
            </a:r>
            <a:r>
              <a:rPr lang="ru-RU" dirty="0" smtClean="0"/>
              <a:t>.Список используемой литературы.</a:t>
            </a:r>
            <a:endParaRPr lang="ru-RU" dirty="0"/>
          </a:p>
        </p:txBody>
      </p:sp>
      <p:sp>
        <p:nvSpPr>
          <p:cNvPr id="3" name="Номер слайда 2"/>
          <p:cNvSpPr>
            <a:spLocks noGrp="1"/>
          </p:cNvSpPr>
          <p:nvPr>
            <p:ph type="sldNum" sz="quarter" idx="12"/>
          </p:nvPr>
        </p:nvSpPr>
        <p:spPr/>
        <p:txBody>
          <a:bodyPr/>
          <a:lstStyle/>
          <a:p>
            <a:fld id="{B657F442-5660-41CA-A484-1B44EF128213}" type="slidenum">
              <a:rPr lang="ru-RU" smtClean="0"/>
              <a:pPr/>
              <a:t>2</a:t>
            </a:fld>
            <a:endParaRPr lang="ru-RU"/>
          </a:p>
        </p:txBody>
      </p:sp>
    </p:spTree>
    <p:extLst>
      <p:ext uri="{BB962C8B-B14F-4D97-AF65-F5344CB8AC3E}">
        <p14:creationId xmlns:p14="http://schemas.microsoft.com/office/powerpoint/2010/main" val="32207185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152400"/>
            <a:ext cx="8229600" cy="684312"/>
          </a:xfrm>
        </p:spPr>
        <p:txBody>
          <a:bodyPr>
            <a:normAutofit/>
          </a:bodyPr>
          <a:lstStyle/>
          <a:p>
            <a:r>
              <a:rPr lang="ru-RU" dirty="0" smtClean="0">
                <a:solidFill>
                  <a:srgbClr val="C00000"/>
                </a:solidFill>
              </a:rPr>
              <a:t>1.Введение.</a:t>
            </a:r>
            <a:endParaRPr lang="ru-RU" dirty="0">
              <a:solidFill>
                <a:srgbClr val="C00000"/>
              </a:solidFill>
            </a:endParaRPr>
          </a:p>
        </p:txBody>
      </p:sp>
      <p:sp>
        <p:nvSpPr>
          <p:cNvPr id="2" name="Объект 1"/>
          <p:cNvSpPr>
            <a:spLocks noGrp="1"/>
          </p:cNvSpPr>
          <p:nvPr>
            <p:ph idx="1"/>
          </p:nvPr>
        </p:nvSpPr>
        <p:spPr>
          <a:xfrm>
            <a:off x="457200" y="764704"/>
            <a:ext cx="8229600" cy="5760640"/>
          </a:xfrm>
        </p:spPr>
        <p:txBody>
          <a:bodyPr>
            <a:normAutofit/>
          </a:bodyPr>
          <a:lstStyle/>
          <a:p>
            <a:r>
              <a:rPr lang="ru-RU" dirty="0"/>
              <a:t>Огромную роль в умственном воспитании и развитии интеллекта играет математика. В настоящее время, в эпоху компьютерной революции встречающаяся точка зрения, выражаемая словами: "Не каждый будет математиком", безнадежно устарела.</a:t>
            </a:r>
          </a:p>
          <a:p>
            <a:r>
              <a:rPr lang="ru-RU" dirty="0"/>
              <a:t>Сегодня, и тем более в дальнейшем математика необходима людям различных профессий. В математике заложены огромные возможности для развития мышления младших школьников, в процессе их обучения с самого раннего возраста.</a:t>
            </a:r>
          </a:p>
          <a:p>
            <a:r>
              <a:rPr lang="ru-RU" dirty="0"/>
              <a:t>Народная мудрость создала </a:t>
            </a:r>
            <a:r>
              <a:rPr lang="ru-RU" dirty="0" smtClean="0"/>
              <a:t>игру</a:t>
            </a:r>
            <a:r>
              <a:rPr lang="ru-RU" dirty="0"/>
              <a:t>, которая является для младшего школьника наиболее подходящей формой обучения. Младший школьник пишет, читает, отвечает на вопросы, но эта работа не затрагивает его мыслей, не вызывает интереса. Он пассивен. Конечно, что-то он усваивает, но пассивное восприятие и усвоение не могут быть опорой прочных знаний</a:t>
            </a:r>
            <a:r>
              <a:rPr lang="ru-RU" dirty="0" smtClean="0"/>
              <a:t>.</a:t>
            </a:r>
          </a:p>
          <a:p>
            <a:endParaRPr lang="ru-RU" dirty="0"/>
          </a:p>
        </p:txBody>
      </p:sp>
      <p:sp>
        <p:nvSpPr>
          <p:cNvPr id="3" name="Номер слайда 2"/>
          <p:cNvSpPr>
            <a:spLocks noGrp="1"/>
          </p:cNvSpPr>
          <p:nvPr>
            <p:ph type="sldNum" sz="quarter" idx="12"/>
          </p:nvPr>
        </p:nvSpPr>
        <p:spPr/>
        <p:txBody>
          <a:bodyPr/>
          <a:lstStyle/>
          <a:p>
            <a:fld id="{B657F442-5660-41CA-A484-1B44EF128213}" type="slidenum">
              <a:rPr lang="ru-RU" smtClean="0"/>
              <a:pPr/>
              <a:t>3</a:t>
            </a:fld>
            <a:endParaRPr lang="ru-RU"/>
          </a:p>
        </p:txBody>
      </p:sp>
    </p:spTree>
    <p:extLst>
      <p:ext uri="{BB962C8B-B14F-4D97-AF65-F5344CB8AC3E}">
        <p14:creationId xmlns:p14="http://schemas.microsoft.com/office/powerpoint/2010/main" val="21427271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67544" y="260648"/>
            <a:ext cx="8229600" cy="792088"/>
          </a:xfrm>
        </p:spPr>
        <p:txBody>
          <a:bodyPr>
            <a:noAutofit/>
          </a:bodyPr>
          <a:lstStyle/>
          <a:p>
            <a:pPr algn="ctr"/>
            <a:r>
              <a:rPr lang="ru-RU" sz="2800" dirty="0" smtClean="0">
                <a:solidFill>
                  <a:srgbClr val="C00000"/>
                </a:solidFill>
              </a:rPr>
              <a:t>2.Роль </a:t>
            </a:r>
            <a:r>
              <a:rPr lang="ru-RU" sz="2800" dirty="0" smtClean="0">
                <a:solidFill>
                  <a:srgbClr val="C00000"/>
                </a:solidFill>
              </a:rPr>
              <a:t>игры </a:t>
            </a:r>
            <a:r>
              <a:rPr lang="ru-RU" sz="2800" dirty="0" smtClean="0">
                <a:solidFill>
                  <a:srgbClr val="C00000"/>
                </a:solidFill>
              </a:rPr>
              <a:t>на занятиях по математике в </a:t>
            </a:r>
            <a:r>
              <a:rPr lang="ru-RU" sz="2800" dirty="0" smtClean="0">
                <a:solidFill>
                  <a:srgbClr val="C00000"/>
                </a:solidFill>
              </a:rPr>
              <a:t>ДОУ</a:t>
            </a:r>
            <a:endParaRPr lang="ru-RU" sz="2800" dirty="0">
              <a:solidFill>
                <a:srgbClr val="C00000"/>
              </a:solidFill>
            </a:endParaRPr>
          </a:p>
        </p:txBody>
      </p:sp>
      <p:sp>
        <p:nvSpPr>
          <p:cNvPr id="2" name="Объект 1"/>
          <p:cNvSpPr>
            <a:spLocks noGrp="1"/>
          </p:cNvSpPr>
          <p:nvPr>
            <p:ph idx="1"/>
          </p:nvPr>
        </p:nvSpPr>
        <p:spPr>
          <a:xfrm>
            <a:off x="395536" y="1124744"/>
            <a:ext cx="8229600" cy="5400600"/>
          </a:xfrm>
        </p:spPr>
        <p:txBody>
          <a:bodyPr>
            <a:normAutofit/>
          </a:bodyPr>
          <a:lstStyle/>
          <a:p>
            <a:pPr marL="0" indent="0">
              <a:buNone/>
            </a:pPr>
            <a:r>
              <a:rPr lang="ru-RU" sz="2000" dirty="0"/>
              <a:t>Главная задача дошкольного учреждения в области обучения состоит в том, чтобы, начиная с раннего возраста, наряду с передачей детям знаний, умений и навыков формировать определенный уровень мыслительных способностей, готовить ребенка физически и психически к умственной работе. В решении этой задачи существенную помощь и могут оказать </a:t>
            </a:r>
            <a:r>
              <a:rPr lang="ru-RU" sz="2000" dirty="0" smtClean="0"/>
              <a:t>математические игры</a:t>
            </a:r>
            <a:r>
              <a:rPr lang="ru-RU" sz="2000" dirty="0" smtClean="0"/>
              <a:t>.</a:t>
            </a:r>
          </a:p>
          <a:p>
            <a:pPr marL="0" indent="0">
              <a:buNone/>
            </a:pPr>
            <a:r>
              <a:rPr lang="ru-RU" sz="2000" b="1" dirty="0" smtClean="0">
                <a:solidFill>
                  <a:srgbClr val="C00000"/>
                </a:solidFill>
              </a:rPr>
              <a:t>Математические </a:t>
            </a:r>
            <a:r>
              <a:rPr lang="ru-RU" sz="2000" b="1" dirty="0" smtClean="0">
                <a:solidFill>
                  <a:srgbClr val="C00000"/>
                </a:solidFill>
              </a:rPr>
              <a:t>игры </a:t>
            </a:r>
            <a:r>
              <a:rPr lang="ru-RU" sz="2000" dirty="0" smtClean="0"/>
              <a:t>— одно из средств воспитания и обучения детей дошкольного возраста. Огромный </a:t>
            </a:r>
            <a:r>
              <a:rPr lang="ru-RU" sz="2000" dirty="0"/>
              <a:t>вклад в разработку советской теории игры внесла Н. К. Крупская. Она придавала большое значение игре как одному </a:t>
            </a:r>
            <a:r>
              <a:rPr lang="ru-RU" sz="2000" dirty="0" smtClean="0"/>
              <a:t>из средств коммунистического </a:t>
            </a:r>
            <a:r>
              <a:rPr lang="ru-RU" sz="2000" dirty="0"/>
              <a:t>воспитания и формирования личности советских детей: «Игра для них - учёба, игра для них - труд, игра для них — серьезная форма воспитания. Игра для дошкольников — способ познания </a:t>
            </a:r>
            <a:r>
              <a:rPr lang="ru-RU" sz="2000" dirty="0" smtClean="0"/>
              <a:t>окружающего мира. </a:t>
            </a:r>
            <a:r>
              <a:rPr lang="ru-RU" sz="2000" dirty="0"/>
              <a:t>Играя, он изучает цвета, форму, свойства материала, пространственные отношения, числовые отношения, изучает </a:t>
            </a:r>
            <a:r>
              <a:rPr lang="ru-RU" sz="2000" dirty="0" smtClean="0"/>
              <a:t>растения</a:t>
            </a:r>
            <a:r>
              <a:rPr lang="ru-RU" sz="2000" dirty="0"/>
              <a:t>, животных».</a:t>
            </a:r>
          </a:p>
        </p:txBody>
      </p:sp>
      <p:sp>
        <p:nvSpPr>
          <p:cNvPr id="3" name="Номер слайда 2"/>
          <p:cNvSpPr>
            <a:spLocks noGrp="1"/>
          </p:cNvSpPr>
          <p:nvPr>
            <p:ph type="sldNum" sz="quarter" idx="12"/>
          </p:nvPr>
        </p:nvSpPr>
        <p:spPr/>
        <p:txBody>
          <a:bodyPr/>
          <a:lstStyle/>
          <a:p>
            <a:fld id="{B657F442-5660-41CA-A484-1B44EF128213}" type="slidenum">
              <a:rPr lang="ru-RU" smtClean="0"/>
              <a:pPr/>
              <a:t>4</a:t>
            </a:fld>
            <a:endParaRPr lang="ru-RU"/>
          </a:p>
        </p:txBody>
      </p:sp>
    </p:spTree>
    <p:extLst>
      <p:ext uri="{BB962C8B-B14F-4D97-AF65-F5344CB8AC3E}">
        <p14:creationId xmlns:p14="http://schemas.microsoft.com/office/powerpoint/2010/main" val="26765728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260648"/>
            <a:ext cx="8229600" cy="6408712"/>
          </a:xfrm>
        </p:spPr>
        <p:txBody>
          <a:bodyPr>
            <a:normAutofit/>
          </a:bodyPr>
          <a:lstStyle/>
          <a:p>
            <a:r>
              <a:rPr lang="ru-RU" sz="2000" dirty="0"/>
              <a:t>Помимо закрепления и расширения имеющихся у ребенка знаний, в игре у него воспитываются такие качества, </a:t>
            </a:r>
            <a:r>
              <a:rPr lang="ru-RU" sz="2000" dirty="0" smtClean="0"/>
              <a:t>как:</a:t>
            </a:r>
          </a:p>
          <a:p>
            <a:r>
              <a:rPr lang="ru-RU" sz="2000" dirty="0" smtClean="0"/>
              <a:t> находчивость; </a:t>
            </a:r>
          </a:p>
          <a:p>
            <a:r>
              <a:rPr lang="ru-RU" sz="2000" dirty="0" smtClean="0"/>
              <a:t>сообразительность,</a:t>
            </a:r>
          </a:p>
          <a:p>
            <a:r>
              <a:rPr lang="ru-RU" sz="2000" dirty="0" smtClean="0"/>
              <a:t>инициатива, </a:t>
            </a:r>
          </a:p>
          <a:p>
            <a:r>
              <a:rPr lang="ru-RU" sz="2000" dirty="0" smtClean="0"/>
              <a:t>усидчивость, </a:t>
            </a:r>
          </a:p>
          <a:p>
            <a:r>
              <a:rPr lang="ru-RU" sz="2000" dirty="0" smtClean="0"/>
              <a:t>умение </a:t>
            </a:r>
            <a:r>
              <a:rPr lang="ru-RU" sz="2000" dirty="0"/>
              <a:t>преодолевать </a:t>
            </a:r>
            <a:r>
              <a:rPr lang="ru-RU" sz="2000" dirty="0" smtClean="0"/>
              <a:t>трудности, </a:t>
            </a:r>
          </a:p>
          <a:p>
            <a:r>
              <a:rPr lang="ru-RU" sz="2000" dirty="0" smtClean="0"/>
              <a:t>считаться </a:t>
            </a:r>
            <a:r>
              <a:rPr lang="ru-RU" sz="2000" dirty="0"/>
              <a:t>с товарищами, т. е. умение жить в коллективе сверстников</a:t>
            </a:r>
            <a:r>
              <a:rPr lang="ru-RU" sz="2000" dirty="0" smtClean="0"/>
              <a:t>.</a:t>
            </a:r>
          </a:p>
          <a:p>
            <a:endParaRPr lang="ru-RU" sz="2400" dirty="0"/>
          </a:p>
        </p:txBody>
      </p:sp>
      <p:sp>
        <p:nvSpPr>
          <p:cNvPr id="3" name="Номер слайда 2"/>
          <p:cNvSpPr>
            <a:spLocks noGrp="1"/>
          </p:cNvSpPr>
          <p:nvPr>
            <p:ph type="sldNum" sz="quarter" idx="12"/>
          </p:nvPr>
        </p:nvSpPr>
        <p:spPr/>
        <p:txBody>
          <a:bodyPr/>
          <a:lstStyle/>
          <a:p>
            <a:fld id="{B657F442-5660-41CA-A484-1B44EF128213}" type="slidenum">
              <a:rPr lang="ru-RU" smtClean="0"/>
              <a:pPr/>
              <a:t>5</a:t>
            </a:fld>
            <a:endParaRPr lang="ru-RU"/>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82493" y="3717032"/>
            <a:ext cx="3045891" cy="2880320"/>
          </a:xfrm>
          <a:prstGeom prst="rect">
            <a:avLst/>
          </a:prstGeom>
          <a:ln/>
        </p:spPr>
        <p:style>
          <a:lnRef idx="2">
            <a:schemeClr val="dk1"/>
          </a:lnRef>
          <a:fillRef idx="1">
            <a:schemeClr val="lt1"/>
          </a:fillRef>
          <a:effectRef idx="0">
            <a:schemeClr val="dk1"/>
          </a:effectRef>
          <a:fontRef idx="minor">
            <a:schemeClr val="dk1"/>
          </a:fontRef>
        </p:style>
      </p:pic>
      <p:pic>
        <p:nvPicPr>
          <p:cNvPr id="1030"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3717032"/>
            <a:ext cx="2808312" cy="2880320"/>
          </a:xfrm>
          <a:prstGeom prst="rect">
            <a:avLst/>
          </a:prstGeom>
          <a:ln/>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4757508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260648"/>
            <a:ext cx="8229600" cy="6264696"/>
          </a:xfrm>
        </p:spPr>
        <p:txBody>
          <a:bodyPr/>
          <a:lstStyle/>
          <a:p>
            <a:r>
              <a:rPr lang="ru-RU" sz="2000" dirty="0" smtClean="0"/>
              <a:t>игры </a:t>
            </a:r>
            <a:r>
              <a:rPr lang="ru-RU" sz="2000" dirty="0"/>
              <a:t>по формированию математических представлений условно делятся на следующие группы:</a:t>
            </a:r>
            <a:endParaRPr lang="ru-RU" sz="2000" dirty="0" smtClean="0"/>
          </a:p>
          <a:p>
            <a:endParaRPr lang="ru-RU" dirty="0"/>
          </a:p>
        </p:txBody>
      </p:sp>
      <p:sp>
        <p:nvSpPr>
          <p:cNvPr id="3" name="Номер слайда 2"/>
          <p:cNvSpPr>
            <a:spLocks noGrp="1"/>
          </p:cNvSpPr>
          <p:nvPr>
            <p:ph type="sldNum" sz="quarter" idx="12"/>
          </p:nvPr>
        </p:nvSpPr>
        <p:spPr/>
        <p:txBody>
          <a:bodyPr/>
          <a:lstStyle/>
          <a:p>
            <a:fld id="{B657F442-5660-41CA-A484-1B44EF128213}" type="slidenum">
              <a:rPr lang="ru-RU" smtClean="0"/>
              <a:pPr/>
              <a:t>6</a:t>
            </a:fld>
            <a:endParaRPr lang="ru-RU"/>
          </a:p>
        </p:txBody>
      </p:sp>
      <p:sp>
        <p:nvSpPr>
          <p:cNvPr id="6" name="Прямоугольник 5"/>
          <p:cNvSpPr/>
          <p:nvPr/>
        </p:nvSpPr>
        <p:spPr>
          <a:xfrm>
            <a:off x="427547" y="2144428"/>
            <a:ext cx="2736304" cy="93610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ru-RU" dirty="0" smtClean="0">
                <a:solidFill>
                  <a:schemeClr val="bg1"/>
                </a:solidFill>
              </a:rPr>
              <a:t>1.Игры </a:t>
            </a:r>
            <a:r>
              <a:rPr lang="ru-RU" dirty="0">
                <a:solidFill>
                  <a:schemeClr val="bg1"/>
                </a:solidFill>
              </a:rPr>
              <a:t>с цифрами и числами</a:t>
            </a:r>
          </a:p>
        </p:txBody>
      </p:sp>
      <p:sp>
        <p:nvSpPr>
          <p:cNvPr id="7" name="Прямоугольник 6"/>
          <p:cNvSpPr/>
          <p:nvPr/>
        </p:nvSpPr>
        <p:spPr>
          <a:xfrm>
            <a:off x="5508104" y="2132856"/>
            <a:ext cx="3024336" cy="936104"/>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ru-RU" dirty="0" smtClean="0">
                <a:solidFill>
                  <a:schemeClr val="bg1"/>
                </a:solidFill>
              </a:rPr>
              <a:t>4.Игры </a:t>
            </a:r>
            <a:r>
              <a:rPr lang="ru-RU" dirty="0">
                <a:solidFill>
                  <a:schemeClr val="bg1"/>
                </a:solidFill>
              </a:rPr>
              <a:t>с геометрическими фигурами</a:t>
            </a:r>
          </a:p>
        </p:txBody>
      </p:sp>
      <p:sp>
        <p:nvSpPr>
          <p:cNvPr id="8" name="Прямоугольник 7"/>
          <p:cNvSpPr/>
          <p:nvPr/>
        </p:nvSpPr>
        <p:spPr>
          <a:xfrm>
            <a:off x="2843808" y="3452144"/>
            <a:ext cx="3024336" cy="108012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ru-RU" dirty="0" smtClean="0">
                <a:solidFill>
                  <a:schemeClr val="bg1"/>
                </a:solidFill>
              </a:rPr>
              <a:t>2.Игры </a:t>
            </a:r>
            <a:r>
              <a:rPr lang="ru-RU" dirty="0">
                <a:solidFill>
                  <a:schemeClr val="bg1"/>
                </a:solidFill>
              </a:rPr>
              <a:t>путешествие во времени</a:t>
            </a:r>
          </a:p>
        </p:txBody>
      </p:sp>
      <p:sp>
        <p:nvSpPr>
          <p:cNvPr id="9" name="Прямоугольник 8"/>
          <p:cNvSpPr/>
          <p:nvPr/>
        </p:nvSpPr>
        <p:spPr>
          <a:xfrm>
            <a:off x="467544" y="4869160"/>
            <a:ext cx="2736304" cy="1080120"/>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ru-RU" dirty="0" smtClean="0">
                <a:solidFill>
                  <a:schemeClr val="bg1"/>
                </a:solidFill>
              </a:rPr>
              <a:t>3.Игры </a:t>
            </a:r>
            <a:r>
              <a:rPr lang="ru-RU" dirty="0">
                <a:solidFill>
                  <a:schemeClr val="bg1"/>
                </a:solidFill>
              </a:rPr>
              <a:t>на ориентирование в пространстве</a:t>
            </a:r>
          </a:p>
        </p:txBody>
      </p:sp>
      <p:sp>
        <p:nvSpPr>
          <p:cNvPr id="10" name="Прямоугольник 9"/>
          <p:cNvSpPr/>
          <p:nvPr/>
        </p:nvSpPr>
        <p:spPr>
          <a:xfrm>
            <a:off x="5508104" y="4869160"/>
            <a:ext cx="3024336" cy="1080120"/>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ru-RU" dirty="0" smtClean="0">
                <a:solidFill>
                  <a:schemeClr val="bg1"/>
                </a:solidFill>
              </a:rPr>
              <a:t>5.Игры </a:t>
            </a:r>
            <a:r>
              <a:rPr lang="ru-RU" dirty="0">
                <a:solidFill>
                  <a:schemeClr val="bg1"/>
                </a:solidFill>
              </a:rPr>
              <a:t>на логическое мышление</a:t>
            </a:r>
          </a:p>
        </p:txBody>
      </p:sp>
      <p:cxnSp>
        <p:nvCxnSpPr>
          <p:cNvPr id="12" name="Прямая соединительная линия 11"/>
          <p:cNvCxnSpPr/>
          <p:nvPr/>
        </p:nvCxnSpPr>
        <p:spPr>
          <a:xfrm>
            <a:off x="4211960" y="1772816"/>
            <a:ext cx="2952328" cy="385192"/>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201998" y="1772816"/>
            <a:ext cx="9962" cy="16793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a:endCxn id="6" idx="0"/>
          </p:cNvCxnSpPr>
          <p:nvPr/>
        </p:nvCxnSpPr>
        <p:spPr>
          <a:xfrm flipH="1">
            <a:off x="1795699" y="1784388"/>
            <a:ext cx="2376264" cy="360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a:endCxn id="9" idx="0"/>
          </p:cNvCxnSpPr>
          <p:nvPr/>
        </p:nvCxnSpPr>
        <p:spPr>
          <a:xfrm flipH="1">
            <a:off x="1835696" y="1772816"/>
            <a:ext cx="2366302" cy="3096344"/>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p:cNvCxnSpPr/>
          <p:nvPr/>
        </p:nvCxnSpPr>
        <p:spPr>
          <a:xfrm>
            <a:off x="4211960" y="1772816"/>
            <a:ext cx="2952328" cy="316835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69210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p:cNvGraphicFramePr>
            <a:graphicFrameLocks noGrp="1"/>
          </p:cNvGraphicFramePr>
          <p:nvPr>
            <p:ph idx="1"/>
            <p:extLst>
              <p:ext uri="{D42A27DB-BD31-4B8C-83A1-F6EECF244321}">
                <p14:modId xmlns:p14="http://schemas.microsoft.com/office/powerpoint/2010/main" val="1839635646"/>
              </p:ext>
            </p:extLst>
          </p:nvPr>
        </p:nvGraphicFramePr>
        <p:xfrm>
          <a:off x="323528" y="332656"/>
          <a:ext cx="8642350" cy="6766560"/>
        </p:xfrm>
        <a:graphic>
          <a:graphicData uri="http://schemas.openxmlformats.org/drawingml/2006/table">
            <a:tbl>
              <a:tblPr firstRow="1" bandRow="1">
                <a:tableStyleId>{5C22544A-7EE6-4342-B048-85BDC9FD1C3A}</a:tableStyleId>
              </a:tblPr>
              <a:tblGrid>
                <a:gridCol w="2736304">
                  <a:extLst>
                    <a:ext uri="{9D8B030D-6E8A-4147-A177-3AD203B41FA5}">
                      <a16:colId xmlns:a16="http://schemas.microsoft.com/office/drawing/2014/main" xmlns="" val="20000"/>
                    </a:ext>
                  </a:extLst>
                </a:gridCol>
                <a:gridCol w="5906046">
                  <a:extLst>
                    <a:ext uri="{9D8B030D-6E8A-4147-A177-3AD203B41FA5}">
                      <a16:colId xmlns:a16="http://schemas.microsoft.com/office/drawing/2014/main" xmlns="" val="20001"/>
                    </a:ext>
                  </a:extLst>
                </a:gridCol>
              </a:tblGrid>
              <a:tr h="6120680">
                <a:tc>
                  <a:txBody>
                    <a:bodyPr/>
                    <a:lstStyle/>
                    <a:p>
                      <a:endParaRPr lang="ru-RU" dirty="0" smtClean="0"/>
                    </a:p>
                    <a:p>
                      <a:endParaRPr lang="ru-RU" dirty="0" smtClean="0"/>
                    </a:p>
                    <a:p>
                      <a:endParaRPr lang="ru-RU" dirty="0" smtClean="0"/>
                    </a:p>
                    <a:p>
                      <a:r>
                        <a:rPr lang="ru-RU" sz="2000" b="1" dirty="0" smtClean="0">
                          <a:solidFill>
                            <a:schemeClr val="bg1"/>
                          </a:solidFill>
                        </a:rPr>
                        <a:t>1.</a:t>
                      </a:r>
                      <a:r>
                        <a:rPr lang="ru-RU" dirty="0" smtClean="0"/>
                        <a:t> </a:t>
                      </a:r>
                      <a:r>
                        <a:rPr lang="ru-RU" dirty="0" smtClean="0">
                          <a:solidFill>
                            <a:schemeClr val="bg1"/>
                          </a:solidFill>
                        </a:rPr>
                        <a:t>Игры с цифрами и числами</a:t>
                      </a:r>
                      <a:endParaRPr lang="ru-RU" dirty="0">
                        <a:solidFill>
                          <a:schemeClr val="bg1"/>
                        </a:solidFill>
                      </a:endParaRPr>
                    </a:p>
                  </a:txBody>
                  <a:tcPr/>
                </a:tc>
                <a:tc>
                  <a:txBody>
                    <a:bodyPr/>
                    <a:lstStyle/>
                    <a:p>
                      <a:r>
                        <a:rPr lang="ru-RU" dirty="0" smtClean="0"/>
                        <a:t> </a:t>
                      </a:r>
                      <a:r>
                        <a:rPr lang="ru-RU" sz="1400" b="0" dirty="0" smtClean="0">
                          <a:solidFill>
                            <a:schemeClr val="bg1"/>
                          </a:solidFill>
                        </a:rPr>
                        <a:t>Обучение детей счету в прямом и обратном порядке. Используя сказочный сюжет детей знакомят с образованием всех чисел в пределах 10, путем сравнивания равных и неравных групп предметов. Сравниваются две группы предметов, расположенные то на нижней, то на верхней полоске счетной линейки. Это делается для того, чтобы у детей не возникало ошибочное представление о том, что большее число всегда находится на верхней полосе, а меньшее на – нижней.</a:t>
                      </a:r>
                    </a:p>
                    <a:p>
                      <a:r>
                        <a:rPr lang="ru-RU" sz="1400" b="0" dirty="0" smtClean="0">
                          <a:solidFill>
                            <a:schemeClr val="bg1"/>
                          </a:solidFill>
                        </a:rPr>
                        <a:t>Играя в такие дидактические игры как "Какой цифры не стало?", "Сколько?", "Путаница?", "Исправь ошибку", "Убираем цифры", "Назови соседей", дети учатся свободно оперировать числами в пределах 10 и сопровождать словами свои действия.</a:t>
                      </a:r>
                    </a:p>
                    <a:p>
                      <a:r>
                        <a:rPr lang="ru-RU" sz="1400" b="0" dirty="0" smtClean="0">
                          <a:solidFill>
                            <a:schemeClr val="bg1"/>
                          </a:solidFill>
                        </a:rPr>
                        <a:t>Дидактические игры, такие как "Задумай число", "Число как тебя зовут?", "Составь табличку", "Составь цифру", "Кто первый назовет, которой игрушки не стало?" и многие другие используются на занятиях в свободное время, с целью развития у детей внимания, памяти, мышления.</a:t>
                      </a:r>
                    </a:p>
                    <a:p>
                      <a:r>
                        <a:rPr lang="ru-RU" sz="1400" b="0" dirty="0" smtClean="0">
                          <a:solidFill>
                            <a:schemeClr val="bg1"/>
                          </a:solidFill>
                        </a:rPr>
                        <a:t>Игра "Считай не ошибись!", помогает усвоению порядка следования чисел натурального ряда, упражнения в прямом и обратном счете. В игре используется мяч. Дети встают полукругом. Перед началом игры воспитателем задается вопрос, в каком порядке (прямом или обратном) считать. Затем бросается мяч и называется число. Тот, кто поймал мяч, продолжает считать дальше, Игра проходит в быстром темпе, задания повторяются многократно, чтобы дать возможность как можно большему количеству детей принять в ней участие. Такое разнообразие дидактических игр, упражнений, используемых на занятиях и в свободное время, помогает детям усвоить программный материал. Для подкрепления порядкового счета помогают таблицы, со сказочными героями, направляющимися к Вини – Пуху в гости. Кто будет первый? Кто идет второй и т.д.</a:t>
                      </a:r>
                      <a:endParaRPr lang="ru-RU" sz="1400" b="0" dirty="0">
                        <a:solidFill>
                          <a:schemeClr val="bg1"/>
                        </a:solidFill>
                      </a:endParaRPr>
                    </a:p>
                  </a:txBody>
                  <a:tcPr/>
                </a:tc>
                <a:extLst>
                  <a:ext uri="{0D108BD9-81ED-4DB2-BD59-A6C34878D82A}">
                    <a16:rowId xmlns:a16="http://schemas.microsoft.com/office/drawing/2014/main" xmlns="" val="10000"/>
                  </a:ext>
                </a:extLst>
              </a:tr>
            </a:tbl>
          </a:graphicData>
        </a:graphic>
      </p:graphicFrame>
      <p:sp>
        <p:nvSpPr>
          <p:cNvPr id="3" name="Номер слайда 2"/>
          <p:cNvSpPr>
            <a:spLocks noGrp="1"/>
          </p:cNvSpPr>
          <p:nvPr>
            <p:ph type="sldNum" sz="quarter" idx="12"/>
          </p:nvPr>
        </p:nvSpPr>
        <p:spPr/>
        <p:txBody>
          <a:bodyPr/>
          <a:lstStyle/>
          <a:p>
            <a:fld id="{B657F442-5660-41CA-A484-1B44EF128213}" type="slidenum">
              <a:rPr lang="ru-RU" smtClean="0"/>
              <a:pPr/>
              <a:t>7</a:t>
            </a:fld>
            <a:endParaRPr lang="ru-RU"/>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2780928"/>
            <a:ext cx="2088232" cy="2808312"/>
          </a:xfrm>
          <a:prstGeom prst="rect">
            <a:avLst/>
          </a:prstGeom>
          <a:ln/>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0272167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p:cNvGraphicFramePr>
            <a:graphicFrameLocks noGrp="1"/>
          </p:cNvGraphicFramePr>
          <p:nvPr>
            <p:ph idx="1"/>
            <p:extLst>
              <p:ext uri="{D42A27DB-BD31-4B8C-83A1-F6EECF244321}">
                <p14:modId xmlns:p14="http://schemas.microsoft.com/office/powerpoint/2010/main" val="770919595"/>
              </p:ext>
            </p:extLst>
          </p:nvPr>
        </p:nvGraphicFramePr>
        <p:xfrm>
          <a:off x="457200" y="260350"/>
          <a:ext cx="8229600" cy="6264994"/>
        </p:xfrm>
        <a:graphic>
          <a:graphicData uri="http://schemas.openxmlformats.org/drawingml/2006/table">
            <a:tbl>
              <a:tblPr firstRow="1" bandRow="1">
                <a:tableStyleId>{5C22544A-7EE6-4342-B048-85BDC9FD1C3A}</a:tableStyleId>
              </a:tblPr>
              <a:tblGrid>
                <a:gridCol w="2890664">
                  <a:extLst>
                    <a:ext uri="{9D8B030D-6E8A-4147-A177-3AD203B41FA5}">
                      <a16:colId xmlns:a16="http://schemas.microsoft.com/office/drawing/2014/main" xmlns="" val="20000"/>
                    </a:ext>
                  </a:extLst>
                </a:gridCol>
                <a:gridCol w="5338936">
                  <a:extLst>
                    <a:ext uri="{9D8B030D-6E8A-4147-A177-3AD203B41FA5}">
                      <a16:colId xmlns:a16="http://schemas.microsoft.com/office/drawing/2014/main" xmlns="" val="20001"/>
                    </a:ext>
                  </a:extLst>
                </a:gridCol>
              </a:tblGrid>
              <a:tr h="6264994">
                <a:tc>
                  <a:txBody>
                    <a:bodyPr/>
                    <a:lstStyle/>
                    <a:p>
                      <a:endParaRPr lang="ru-RU" dirty="0" smtClean="0"/>
                    </a:p>
                    <a:p>
                      <a:endParaRPr lang="ru-RU" dirty="0" smtClean="0"/>
                    </a:p>
                    <a:p>
                      <a:endParaRPr lang="ru-RU" dirty="0" smtClean="0"/>
                    </a:p>
                    <a:p>
                      <a:endParaRPr lang="ru-RU" dirty="0" smtClean="0"/>
                    </a:p>
                    <a:p>
                      <a:r>
                        <a:rPr lang="ru-RU" sz="2400" b="1" dirty="0" smtClean="0">
                          <a:solidFill>
                            <a:schemeClr val="bg1"/>
                          </a:solidFill>
                        </a:rPr>
                        <a:t>2</a:t>
                      </a:r>
                      <a:r>
                        <a:rPr lang="ru-RU" sz="2000" b="1" dirty="0" smtClean="0">
                          <a:solidFill>
                            <a:schemeClr val="bg1"/>
                          </a:solidFill>
                        </a:rPr>
                        <a:t>. Игры путешествие во времени</a:t>
                      </a:r>
                      <a:endParaRPr lang="ru-RU" sz="2000" b="1" dirty="0">
                        <a:solidFill>
                          <a:schemeClr val="bg1"/>
                        </a:solidFill>
                      </a:endParaRPr>
                    </a:p>
                  </a:txBody>
                  <a:tcPr/>
                </a:tc>
                <a:tc>
                  <a:txBody>
                    <a:bodyPr/>
                    <a:lstStyle/>
                    <a:p>
                      <a:r>
                        <a:rPr lang="ru-RU" sz="1400" b="0" dirty="0" smtClean="0">
                          <a:solidFill>
                            <a:schemeClr val="bg1"/>
                          </a:solidFill>
                        </a:rPr>
                        <a:t>Служит для знакомства детей с днями недели. Объясняется, что каждый день недели имеет свое название. Для того, чтобы дети лучше запоминали название дней недели, они обозначаются кружочками разного цвета. Наблюдение проводится несколько недель, обозначая кружочками каждый день. Это делается специально для того, чтобы дети смогли самостоятельно сделать вывод, что последовательность дней недели неизменна. Детям рассказывается о том, что в названии дней недели угадывается, какой день недели по счету: понедельник – первый день после окончания недели, вторник- второй день, среда – середина недели, четверг – четвертый день, пятница – пятый. После такой беседы предлагаются игры с целью закрепления названий дней недели и их последовательности. Дети с удовольствием играют в игру "Живая неделя." Для игры вызываются к доске 7 детей, пересчитываются по порядку и получают кружочки разного цвета, обозначающие дни недели. Дети выстраиваются в такой последовательности, как по порядку идут дни недели. Например, первый ребенок с желтым кружочком в руках, обозначающий первый день недели – понедельник и т.д.</a:t>
                      </a:r>
                    </a:p>
                    <a:p>
                      <a:endParaRPr lang="ru-RU" sz="1400" b="0" dirty="0" smtClean="0">
                        <a:solidFill>
                          <a:schemeClr val="bg1"/>
                        </a:solidFill>
                      </a:endParaRPr>
                    </a:p>
                    <a:p>
                      <a:r>
                        <a:rPr lang="ru-RU" sz="1400" b="0" dirty="0" smtClean="0">
                          <a:solidFill>
                            <a:schemeClr val="bg1"/>
                          </a:solidFill>
                        </a:rPr>
                        <a:t>Затем игра усложняется. Дети строятся с любого другого дня недели. В дальнейшем, можно использовать следующие игры "Назови скорее", "Дни недели", "Назови пропущенное слово", "Круглый год", "Двенадцать месяцев", которые помогают детям быстро запомнить название дней недели и название месяцев, их последовательность.</a:t>
                      </a:r>
                      <a:endParaRPr lang="ru-RU" sz="1400" b="0" dirty="0">
                        <a:solidFill>
                          <a:schemeClr val="bg1"/>
                        </a:solidFill>
                      </a:endParaRPr>
                    </a:p>
                  </a:txBody>
                  <a:tcPr/>
                </a:tc>
                <a:extLst>
                  <a:ext uri="{0D108BD9-81ED-4DB2-BD59-A6C34878D82A}">
                    <a16:rowId xmlns:a16="http://schemas.microsoft.com/office/drawing/2014/main" xmlns="" val="10000"/>
                  </a:ext>
                </a:extLst>
              </a:tr>
            </a:tbl>
          </a:graphicData>
        </a:graphic>
      </p:graphicFrame>
      <p:sp>
        <p:nvSpPr>
          <p:cNvPr id="3" name="Номер слайда 2"/>
          <p:cNvSpPr>
            <a:spLocks noGrp="1"/>
          </p:cNvSpPr>
          <p:nvPr>
            <p:ph type="sldNum" sz="quarter" idx="12"/>
          </p:nvPr>
        </p:nvSpPr>
        <p:spPr/>
        <p:txBody>
          <a:bodyPr/>
          <a:lstStyle/>
          <a:p>
            <a:fld id="{B657F442-5660-41CA-A484-1B44EF128213}" type="slidenum">
              <a:rPr lang="ru-RU" smtClean="0"/>
              <a:pPr/>
              <a:t>8</a:t>
            </a:fld>
            <a:endParaRPr lang="ru-RU"/>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2780928"/>
            <a:ext cx="2448272" cy="2664296"/>
          </a:xfrm>
          <a:prstGeom prst="rect">
            <a:avLst/>
          </a:prstGeom>
          <a:ln/>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11316374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p:cNvGraphicFramePr>
            <a:graphicFrameLocks noGrp="1"/>
          </p:cNvGraphicFramePr>
          <p:nvPr>
            <p:ph idx="1"/>
            <p:extLst>
              <p:ext uri="{D42A27DB-BD31-4B8C-83A1-F6EECF244321}">
                <p14:modId xmlns:p14="http://schemas.microsoft.com/office/powerpoint/2010/main" val="181932203"/>
              </p:ext>
            </p:extLst>
          </p:nvPr>
        </p:nvGraphicFramePr>
        <p:xfrm>
          <a:off x="250825" y="188912"/>
          <a:ext cx="8713788" cy="6336431"/>
        </p:xfrm>
        <a:graphic>
          <a:graphicData uri="http://schemas.openxmlformats.org/drawingml/2006/table">
            <a:tbl>
              <a:tblPr firstRow="1" bandRow="1">
                <a:tableStyleId>{5C22544A-7EE6-4342-B048-85BDC9FD1C3A}</a:tableStyleId>
              </a:tblPr>
              <a:tblGrid>
                <a:gridCol w="2736999">
                  <a:extLst>
                    <a:ext uri="{9D8B030D-6E8A-4147-A177-3AD203B41FA5}">
                      <a16:colId xmlns:a16="http://schemas.microsoft.com/office/drawing/2014/main" xmlns="" val="20000"/>
                    </a:ext>
                  </a:extLst>
                </a:gridCol>
                <a:gridCol w="5976789">
                  <a:extLst>
                    <a:ext uri="{9D8B030D-6E8A-4147-A177-3AD203B41FA5}">
                      <a16:colId xmlns:a16="http://schemas.microsoft.com/office/drawing/2014/main" xmlns="" val="20001"/>
                    </a:ext>
                  </a:extLst>
                </a:gridCol>
              </a:tblGrid>
              <a:tr h="6336431">
                <a:tc>
                  <a:txBody>
                    <a:bodyPr/>
                    <a:lstStyle/>
                    <a:p>
                      <a:endParaRPr lang="ru-RU" dirty="0" smtClean="0"/>
                    </a:p>
                    <a:p>
                      <a:endParaRPr lang="ru-RU" dirty="0" smtClean="0"/>
                    </a:p>
                    <a:p>
                      <a:endParaRPr lang="ru-RU" dirty="0" smtClean="0"/>
                    </a:p>
                    <a:p>
                      <a:r>
                        <a:rPr lang="ru-RU" sz="2000" b="1" dirty="0" smtClean="0">
                          <a:solidFill>
                            <a:schemeClr val="bg1"/>
                          </a:solidFill>
                        </a:rPr>
                        <a:t>3.Игры на ориентирование в пространстве</a:t>
                      </a:r>
                      <a:endParaRPr lang="ru-RU" sz="2000" b="1" dirty="0">
                        <a:solidFill>
                          <a:schemeClr val="bg1"/>
                        </a:solidFill>
                      </a:endParaRPr>
                    </a:p>
                  </a:txBody>
                  <a:tcPr/>
                </a:tc>
                <a:tc>
                  <a:txBody>
                    <a:bodyPr/>
                    <a:lstStyle/>
                    <a:p>
                      <a:r>
                        <a:rPr lang="ru-RU" sz="1400" b="0" dirty="0" smtClean="0">
                          <a:solidFill>
                            <a:schemeClr val="bg1"/>
                          </a:solidFill>
                        </a:rPr>
                        <a:t>Пространственные представления детей постоянно расширяются и закрепляются в процессе всех видов деятельности. Задачей педагога является научить детей ориентироваться в специально созданных пространственных ситуациях и определять свое место по заданному условию. При помощи дидактических игр и упражнений дети овладевают умением определять словом положение того или иного предмета по отношению к другому. Например, справа от куклы стоит заяц, слева от куклы – пирамида и т.д. Выбирается ребенок и игрушка прячется по отношению к нему (за спину, справа, слева и т.д.). Это вызывает интерес у детей и организовывает их на занятие. Для того, чтобы заинтересовать детей, чтобы результат был лучше, используются предметные игры с появлением какого-либо сказочного героя. Например, игра "Найди игрушку", - "Ночью, когда в группе никого не было" – говорится детям, – "к нам прилетал </a:t>
                      </a:r>
                      <a:r>
                        <a:rPr lang="ru-RU" sz="1400" b="0" dirty="0" err="1" smtClean="0">
                          <a:solidFill>
                            <a:schemeClr val="bg1"/>
                          </a:solidFill>
                        </a:rPr>
                        <a:t>Карлсон</a:t>
                      </a:r>
                      <a:r>
                        <a:rPr lang="ru-RU" sz="1400" b="0" dirty="0" smtClean="0">
                          <a:solidFill>
                            <a:schemeClr val="bg1"/>
                          </a:solidFill>
                        </a:rPr>
                        <a:t> и принес в подарок игрушки. </a:t>
                      </a:r>
                      <a:r>
                        <a:rPr lang="ru-RU" sz="1400" b="0" dirty="0" err="1" smtClean="0">
                          <a:solidFill>
                            <a:schemeClr val="bg1"/>
                          </a:solidFill>
                        </a:rPr>
                        <a:t>Карлсон</a:t>
                      </a:r>
                      <a:r>
                        <a:rPr lang="ru-RU" sz="1400" b="0" dirty="0" smtClean="0">
                          <a:solidFill>
                            <a:schemeClr val="bg1"/>
                          </a:solidFill>
                        </a:rPr>
                        <a:t> любит шутить, поэтому он спрятал игрушки, а в письме написал как их можно найти." Затем распечатывается письмо, в котором написано: "Надо встать перед столом воспитателя, пройти 3 шага вправо и т.д. ". Дети выполняют задание, находят игрушку. Затем, задание усложняется – т.е. в письме дается не описание местонахождения игрушки, а только схема. По схеме дети должны определить, где находится спрятанный предмет. Существует множество игр, упражнений, способствующих развитию пространственного ориентирования у детей: "Найди похожую", "Расскажи про свой узор", "Мастерская ковров", "Художник", "Путешествие по комнате" и многие другие игры. Играя в рассмотренные игры дети учатся употреблять слова для обозначения положения предметов.</a:t>
                      </a:r>
                      <a:endParaRPr lang="ru-RU" sz="1400" b="0" dirty="0">
                        <a:solidFill>
                          <a:schemeClr val="bg1"/>
                        </a:solidFill>
                      </a:endParaRPr>
                    </a:p>
                  </a:txBody>
                  <a:tcPr/>
                </a:tc>
                <a:extLst>
                  <a:ext uri="{0D108BD9-81ED-4DB2-BD59-A6C34878D82A}">
                    <a16:rowId xmlns:a16="http://schemas.microsoft.com/office/drawing/2014/main" xmlns="" val="10000"/>
                  </a:ext>
                </a:extLst>
              </a:tr>
            </a:tbl>
          </a:graphicData>
        </a:graphic>
      </p:graphicFrame>
      <p:sp>
        <p:nvSpPr>
          <p:cNvPr id="3" name="Номер слайда 2"/>
          <p:cNvSpPr>
            <a:spLocks noGrp="1"/>
          </p:cNvSpPr>
          <p:nvPr>
            <p:ph type="sldNum" sz="quarter" idx="12"/>
          </p:nvPr>
        </p:nvSpPr>
        <p:spPr/>
        <p:txBody>
          <a:bodyPr/>
          <a:lstStyle/>
          <a:p>
            <a:fld id="{B657F442-5660-41CA-A484-1B44EF128213}" type="slidenum">
              <a:rPr lang="ru-RU" smtClean="0"/>
              <a:pPr/>
              <a:t>9</a:t>
            </a:fld>
            <a:endParaRPr lang="ru-RU"/>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2780928"/>
            <a:ext cx="2088232" cy="2880320"/>
          </a:xfrm>
          <a:prstGeom prst="rect">
            <a:avLst/>
          </a:prstGeom>
          <a:ln/>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6244075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p:cNvGraphicFramePr>
            <a:graphicFrameLocks noGrp="1"/>
          </p:cNvGraphicFramePr>
          <p:nvPr>
            <p:ph idx="1"/>
            <p:extLst>
              <p:ext uri="{D42A27DB-BD31-4B8C-83A1-F6EECF244321}">
                <p14:modId xmlns:p14="http://schemas.microsoft.com/office/powerpoint/2010/main" val="3541122487"/>
              </p:ext>
            </p:extLst>
          </p:nvPr>
        </p:nvGraphicFramePr>
        <p:xfrm>
          <a:off x="323850" y="188912"/>
          <a:ext cx="8496300" cy="6336431"/>
        </p:xfrm>
        <a:graphic>
          <a:graphicData uri="http://schemas.openxmlformats.org/drawingml/2006/table">
            <a:tbl>
              <a:tblPr firstRow="1" bandRow="1">
                <a:tableStyleId>{5C22544A-7EE6-4342-B048-85BDC9FD1C3A}</a:tableStyleId>
              </a:tblPr>
              <a:tblGrid>
                <a:gridCol w="2663974">
                  <a:extLst>
                    <a:ext uri="{9D8B030D-6E8A-4147-A177-3AD203B41FA5}">
                      <a16:colId xmlns:a16="http://schemas.microsoft.com/office/drawing/2014/main" xmlns="" val="20000"/>
                    </a:ext>
                  </a:extLst>
                </a:gridCol>
                <a:gridCol w="5832326">
                  <a:extLst>
                    <a:ext uri="{9D8B030D-6E8A-4147-A177-3AD203B41FA5}">
                      <a16:colId xmlns:a16="http://schemas.microsoft.com/office/drawing/2014/main" xmlns="" val="20001"/>
                    </a:ext>
                  </a:extLst>
                </a:gridCol>
              </a:tblGrid>
              <a:tr h="6336431">
                <a:tc>
                  <a:txBody>
                    <a:bodyPr/>
                    <a:lstStyle/>
                    <a:p>
                      <a:endParaRPr lang="ru-RU" dirty="0" smtClean="0"/>
                    </a:p>
                    <a:p>
                      <a:endParaRPr lang="ru-RU" dirty="0" smtClean="0"/>
                    </a:p>
                    <a:p>
                      <a:endParaRPr lang="ru-RU" dirty="0" smtClean="0"/>
                    </a:p>
                    <a:p>
                      <a:r>
                        <a:rPr lang="ru-RU" sz="2000" dirty="0" smtClean="0">
                          <a:solidFill>
                            <a:schemeClr val="bg1"/>
                          </a:solidFill>
                        </a:rPr>
                        <a:t>4. Игры с геометрическими фигурами</a:t>
                      </a:r>
                      <a:endParaRPr lang="ru-RU" sz="2000" dirty="0">
                        <a:solidFill>
                          <a:schemeClr val="bg1"/>
                        </a:solidFill>
                      </a:endParaRPr>
                    </a:p>
                  </a:txBody>
                  <a:tcPr/>
                </a:tc>
                <a:tc>
                  <a:txBody>
                    <a:bodyPr/>
                    <a:lstStyle/>
                    <a:p>
                      <a:r>
                        <a:rPr lang="ru-RU" sz="1400" b="0" dirty="0" smtClean="0">
                          <a:solidFill>
                            <a:schemeClr val="bg1"/>
                          </a:solidFill>
                        </a:rPr>
                        <a:t>Для закрепления знаний о форме геометрических фигур детям предлагается узнать в окружающих предметах форму круга, треугольника, квадрата. Например, спрашивается: "Какую геометрическую фигуру напоминает дно тарелки?" ( поверхность крышки стола, лист бумаги т.д.). Проводится игра типа "Лото". Детям предлагаются картинки ( по 3-4 шт. на каждого), на которых они отыскивают фигуру, подобную той, которая демонстрируется. Затем, предлагается детям назвать и рассказать, что они нашли. </a:t>
                      </a:r>
                    </a:p>
                    <a:p>
                      <a:r>
                        <a:rPr lang="ru-RU" sz="1400" b="0" dirty="0" smtClean="0">
                          <a:solidFill>
                            <a:schemeClr val="bg1"/>
                          </a:solidFill>
                        </a:rPr>
                        <a:t>Дидактическую игру "Геометрическая мозаика" можно использовать на занятиях и в свободное время, с целью закрепления знаний о геометрических фигурах, с целью развития внимания и воображения у детей. Перед началом игры дети делятся на две команды в соответствии с уровнем их умений и навыков. Командам даются задания разной сложности. Например:</a:t>
                      </a:r>
                    </a:p>
                    <a:p>
                      <a:r>
                        <a:rPr lang="ru-RU" sz="1400" b="0" dirty="0" smtClean="0">
                          <a:solidFill>
                            <a:schemeClr val="bg1"/>
                          </a:solidFill>
                        </a:rPr>
                        <a:t>Составление изображения предмета из геометрических фигур (работа по готовому расчлененному образцу)</a:t>
                      </a:r>
                    </a:p>
                    <a:p>
                      <a:r>
                        <a:rPr lang="ru-RU" sz="1400" b="0" dirty="0" smtClean="0">
                          <a:solidFill>
                            <a:schemeClr val="bg1"/>
                          </a:solidFill>
                        </a:rPr>
                        <a:t>Работа по условию (собрать фигуру человека, девочка в платье)</a:t>
                      </a:r>
                    </a:p>
                    <a:p>
                      <a:r>
                        <a:rPr lang="ru-RU" sz="1400" b="0" dirty="0" smtClean="0">
                          <a:solidFill>
                            <a:schemeClr val="bg1"/>
                          </a:solidFill>
                        </a:rPr>
                        <a:t>Работа по собственному замыслу (просто человека)</a:t>
                      </a:r>
                    </a:p>
                    <a:p>
                      <a:r>
                        <a:rPr lang="ru-RU" sz="1400" b="0" dirty="0" smtClean="0">
                          <a:solidFill>
                            <a:schemeClr val="bg1"/>
                          </a:solidFill>
                        </a:rPr>
                        <a:t>Каждая команда получает одинаковые наборы геометрических фигур. Дети самостоятельно договариваются о способах выполнения задания, о порядке работы. Каждый играющий в команде по очереди участвует в преобразовании геометрической фигуры, добавляя свой элемент, составляя отдельный элемент предмета из нескольких фигур. В заключении дети анализируют свои фигуры, находят сходства и различия в решении конструктивного замысла. Использование данных дидактических игр способствует закреплению у детей памяти, внимания, мышления.</a:t>
                      </a:r>
                      <a:endParaRPr lang="ru-RU" sz="1400" b="0" dirty="0">
                        <a:solidFill>
                          <a:schemeClr val="bg1"/>
                        </a:solidFill>
                      </a:endParaRPr>
                    </a:p>
                  </a:txBody>
                  <a:tcPr/>
                </a:tc>
                <a:extLst>
                  <a:ext uri="{0D108BD9-81ED-4DB2-BD59-A6C34878D82A}">
                    <a16:rowId xmlns:a16="http://schemas.microsoft.com/office/drawing/2014/main" xmlns="" val="10000"/>
                  </a:ext>
                </a:extLst>
              </a:tr>
            </a:tbl>
          </a:graphicData>
        </a:graphic>
      </p:graphicFrame>
      <p:sp>
        <p:nvSpPr>
          <p:cNvPr id="3" name="Номер слайда 2"/>
          <p:cNvSpPr>
            <a:spLocks noGrp="1"/>
          </p:cNvSpPr>
          <p:nvPr>
            <p:ph type="sldNum" sz="quarter" idx="12"/>
          </p:nvPr>
        </p:nvSpPr>
        <p:spPr/>
        <p:txBody>
          <a:bodyPr/>
          <a:lstStyle/>
          <a:p>
            <a:fld id="{B657F442-5660-41CA-A484-1B44EF128213}" type="slidenum">
              <a:rPr lang="ru-RU" smtClean="0"/>
              <a:pPr/>
              <a:t>10</a:t>
            </a:fld>
            <a:endParaRPr lang="ru-RU"/>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1675" y="3068126"/>
            <a:ext cx="2088232" cy="2592288"/>
          </a:xfrm>
          <a:prstGeom prst="rect">
            <a:avLst/>
          </a:prstGeom>
          <a:ln/>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1733894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p:cNvGraphicFramePr>
            <a:graphicFrameLocks noGrp="1"/>
          </p:cNvGraphicFramePr>
          <p:nvPr>
            <p:ph idx="1"/>
            <p:extLst>
              <p:ext uri="{D42A27DB-BD31-4B8C-83A1-F6EECF244321}">
                <p14:modId xmlns:p14="http://schemas.microsoft.com/office/powerpoint/2010/main" val="1274349476"/>
              </p:ext>
            </p:extLst>
          </p:nvPr>
        </p:nvGraphicFramePr>
        <p:xfrm>
          <a:off x="250825" y="188912"/>
          <a:ext cx="8642350" cy="6408439"/>
        </p:xfrm>
        <a:graphic>
          <a:graphicData uri="http://schemas.openxmlformats.org/drawingml/2006/table">
            <a:tbl>
              <a:tblPr firstRow="1" bandRow="1">
                <a:tableStyleId>{5C22544A-7EE6-4342-B048-85BDC9FD1C3A}</a:tableStyleId>
              </a:tblPr>
              <a:tblGrid>
                <a:gridCol w="2664991">
                  <a:extLst>
                    <a:ext uri="{9D8B030D-6E8A-4147-A177-3AD203B41FA5}">
                      <a16:colId xmlns:a16="http://schemas.microsoft.com/office/drawing/2014/main" xmlns="" val="20000"/>
                    </a:ext>
                  </a:extLst>
                </a:gridCol>
                <a:gridCol w="5977359">
                  <a:extLst>
                    <a:ext uri="{9D8B030D-6E8A-4147-A177-3AD203B41FA5}">
                      <a16:colId xmlns:a16="http://schemas.microsoft.com/office/drawing/2014/main" xmlns="" val="20001"/>
                    </a:ext>
                  </a:extLst>
                </a:gridCol>
              </a:tblGrid>
              <a:tr h="6408439">
                <a:tc>
                  <a:txBody>
                    <a:bodyPr/>
                    <a:lstStyle/>
                    <a:p>
                      <a:endParaRPr lang="ru-RU" dirty="0" smtClean="0"/>
                    </a:p>
                    <a:p>
                      <a:endParaRPr lang="ru-RU" dirty="0" smtClean="0"/>
                    </a:p>
                    <a:p>
                      <a:endParaRPr lang="ru-RU" dirty="0" smtClean="0"/>
                    </a:p>
                    <a:p>
                      <a:endParaRPr lang="ru-RU" dirty="0" smtClean="0"/>
                    </a:p>
                    <a:p>
                      <a:r>
                        <a:rPr lang="ru-RU" sz="2000" dirty="0" smtClean="0">
                          <a:solidFill>
                            <a:schemeClr val="bg1"/>
                          </a:solidFill>
                        </a:rPr>
                        <a:t>5. Игры на логическое мышление</a:t>
                      </a:r>
                      <a:endParaRPr lang="ru-RU" sz="2000" dirty="0">
                        <a:solidFill>
                          <a:schemeClr val="bg1"/>
                        </a:solidFill>
                      </a:endParaRPr>
                    </a:p>
                  </a:txBody>
                  <a:tcPr/>
                </a:tc>
                <a:tc>
                  <a:txBody>
                    <a:bodyPr/>
                    <a:lstStyle/>
                    <a:p>
                      <a:r>
                        <a:rPr lang="ru-RU" dirty="0" smtClean="0"/>
                        <a:t> </a:t>
                      </a:r>
                      <a:r>
                        <a:rPr lang="ru-RU" sz="1600" b="0" dirty="0" smtClean="0">
                          <a:solidFill>
                            <a:schemeClr val="bg1"/>
                          </a:solidFill>
                        </a:rPr>
                        <a:t>В дошкольном возрасте у детей начинают формироваться элементы логического мышления, т.е. формируется умение рассуждать, делать свои умозаключения. Существует множество дидактических игр и упражнений, которые влияют на развитие творческих способностей у детей, так как они оказывают действие на воображение и способствуют развитию нестандартного мышления у детей. Это такие игры как "Найди нестандартную фигуру, чем отличаются?", "Мельница", и другие. Они направлены на тренировку мышления при выполнении действий. </a:t>
                      </a:r>
                    </a:p>
                    <a:p>
                      <a:endParaRPr lang="ru-RU" sz="1600" b="0" dirty="0" smtClean="0">
                        <a:solidFill>
                          <a:schemeClr val="bg1"/>
                        </a:solidFill>
                      </a:endParaRPr>
                    </a:p>
                    <a:p>
                      <a:r>
                        <a:rPr lang="ru-RU" sz="1600" b="0" dirty="0" smtClean="0">
                          <a:solidFill>
                            <a:schemeClr val="bg1"/>
                          </a:solidFill>
                        </a:rPr>
                        <a:t>Это задания на нахождение пропущенной фигуры, продолжения ряды фигур, знаков, на поиск чисел. Знакомство с такими играми начинается с элементарных заданий на логическое мышление – цепочки закономерностей. В таких упражнениях идет чередование предметов или геометрических фигур. Детям предлагается продолжить ряд или найти пропущенный элемент. Кроме того даются задания такого характера: продолжить цепочку, чередуя в определенной последовательности квадраты, большие и маленькие круги желтого и красного цвета. После того, как дети научатся выполнять такие упражнения, задания для них усложняются. Предлагается выполнить задание, в котором необходимо чередовать предметы, учитывать одновременно цвет и величину.</a:t>
                      </a:r>
                      <a:endParaRPr lang="ru-RU" sz="1600" b="0" dirty="0">
                        <a:solidFill>
                          <a:schemeClr val="bg1"/>
                        </a:solidFill>
                      </a:endParaRPr>
                    </a:p>
                  </a:txBody>
                  <a:tcPr/>
                </a:tc>
                <a:extLst>
                  <a:ext uri="{0D108BD9-81ED-4DB2-BD59-A6C34878D82A}">
                    <a16:rowId xmlns:a16="http://schemas.microsoft.com/office/drawing/2014/main" xmlns="" val="10000"/>
                  </a:ext>
                </a:extLst>
              </a:tr>
            </a:tbl>
          </a:graphicData>
        </a:graphic>
      </p:graphicFrame>
      <p:sp>
        <p:nvSpPr>
          <p:cNvPr id="3" name="Номер слайда 2"/>
          <p:cNvSpPr>
            <a:spLocks noGrp="1"/>
          </p:cNvSpPr>
          <p:nvPr>
            <p:ph type="sldNum" sz="quarter" idx="12"/>
          </p:nvPr>
        </p:nvSpPr>
        <p:spPr/>
        <p:txBody>
          <a:bodyPr/>
          <a:lstStyle/>
          <a:p>
            <a:fld id="{B657F442-5660-41CA-A484-1B44EF128213}" type="slidenum">
              <a:rPr lang="ru-RU" smtClean="0"/>
              <a:pPr/>
              <a:t>11</a:t>
            </a:fld>
            <a:endParaRPr lang="ru-RU"/>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3212976"/>
            <a:ext cx="2088232" cy="2376264"/>
          </a:xfrm>
          <a:prstGeom prst="rect">
            <a:avLst/>
          </a:prstGeom>
          <a:ln/>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11254616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152400"/>
            <a:ext cx="8229600" cy="1116360"/>
          </a:xfrm>
        </p:spPr>
        <p:txBody>
          <a:bodyPr>
            <a:normAutofit/>
          </a:bodyPr>
          <a:lstStyle/>
          <a:p>
            <a:r>
              <a:rPr lang="ru-RU" sz="2800" dirty="0" smtClean="0">
                <a:solidFill>
                  <a:srgbClr val="C00000"/>
                </a:solidFill>
              </a:rPr>
              <a:t>4. Место и продолжительность проведения дидактических игр на занятиях по математике.</a:t>
            </a:r>
            <a:endParaRPr lang="ru-RU" sz="2800" dirty="0">
              <a:solidFill>
                <a:srgbClr val="C00000"/>
              </a:solidFill>
            </a:endParaRPr>
          </a:p>
        </p:txBody>
      </p:sp>
      <p:sp>
        <p:nvSpPr>
          <p:cNvPr id="2" name="Объект 1"/>
          <p:cNvSpPr>
            <a:spLocks noGrp="1"/>
          </p:cNvSpPr>
          <p:nvPr>
            <p:ph idx="1"/>
          </p:nvPr>
        </p:nvSpPr>
        <p:spPr>
          <a:xfrm>
            <a:off x="755576" y="1340768"/>
            <a:ext cx="6347714" cy="3880773"/>
          </a:xfrm>
        </p:spPr>
        <p:txBody>
          <a:bodyPr>
            <a:normAutofit fontScale="85000" lnSpcReduction="20000"/>
          </a:bodyPr>
          <a:lstStyle/>
          <a:p>
            <a:r>
              <a:rPr lang="ru-RU" sz="2000" dirty="0" smtClean="0"/>
              <a:t>Место </a:t>
            </a:r>
            <a:r>
              <a:rPr lang="ru-RU" sz="2000" dirty="0" smtClean="0"/>
              <a:t>игры </a:t>
            </a:r>
            <a:r>
              <a:rPr lang="ru-RU" sz="2000" dirty="0" smtClean="0"/>
              <a:t>в структуре занятия по математике определяется возрастом детей, целью, назначением, содержанием занятия. Она может быть использована в качестве учебного задания, упражнения, направленного на выполнение конкретной задачи формирования представлений.</a:t>
            </a:r>
          </a:p>
          <a:p>
            <a:r>
              <a:rPr lang="ru-RU" sz="2000" dirty="0" smtClean="0"/>
              <a:t>Большое значение имеет темп игры, заданный воспитателем. Развитие темпа игры имеет определенную динамику. Педагог, знающий особенности развития игры, не допускает излишней медлительности и преждевременного ускорения.</a:t>
            </a:r>
          </a:p>
          <a:p>
            <a:r>
              <a:rPr lang="ru-RU" sz="2000" dirty="0" smtClean="0"/>
              <a:t>игры </a:t>
            </a:r>
            <a:r>
              <a:rPr lang="ru-RU" sz="2000" dirty="0"/>
              <a:t>оправдывают себя в решении задач индивидуальной работы с детьми или с подгруппой в свободное от занятий время. </a:t>
            </a:r>
            <a:r>
              <a:rPr lang="ru-RU" sz="2000" dirty="0"/>
              <a:t>И</a:t>
            </a:r>
            <a:r>
              <a:rPr lang="ru-RU" sz="2000" dirty="0" smtClean="0"/>
              <a:t>гры </a:t>
            </a:r>
            <a:r>
              <a:rPr lang="ru-RU" sz="2000" dirty="0"/>
              <a:t>по математике можно использовать как в процессе организованного обучения на занятии, так и вне их – на прогулке, в повседневной жизни.</a:t>
            </a:r>
          </a:p>
          <a:p>
            <a:endParaRPr lang="ru-RU" sz="2000" dirty="0"/>
          </a:p>
        </p:txBody>
      </p:sp>
      <p:sp>
        <p:nvSpPr>
          <p:cNvPr id="3" name="Номер слайда 2"/>
          <p:cNvSpPr>
            <a:spLocks noGrp="1"/>
          </p:cNvSpPr>
          <p:nvPr>
            <p:ph type="sldNum" sz="quarter" idx="12"/>
          </p:nvPr>
        </p:nvSpPr>
        <p:spPr/>
        <p:txBody>
          <a:bodyPr/>
          <a:lstStyle/>
          <a:p>
            <a:fld id="{B657F442-5660-41CA-A484-1B44EF128213}" type="slidenum">
              <a:rPr lang="ru-RU" smtClean="0"/>
              <a:pPr/>
              <a:t>12</a:t>
            </a:fld>
            <a:endParaRPr lang="ru-RU"/>
          </a:p>
        </p:txBody>
      </p:sp>
    </p:spTree>
    <p:extLst>
      <p:ext uri="{BB962C8B-B14F-4D97-AF65-F5344CB8AC3E}">
        <p14:creationId xmlns:p14="http://schemas.microsoft.com/office/powerpoint/2010/main" val="40855952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B657F442-5660-41CA-A484-1B44EF128213}" type="slidenum">
              <a:rPr lang="ru-RU" smtClean="0"/>
              <a:pPr/>
              <a:t>13</a:t>
            </a:fld>
            <a:endParaRPr lang="ru-RU"/>
          </a:p>
        </p:txBody>
      </p:sp>
      <p:cxnSp>
        <p:nvCxnSpPr>
          <p:cNvPr id="17" name="Прямая соединительная линия 16"/>
          <p:cNvCxnSpPr/>
          <p:nvPr/>
        </p:nvCxnSpPr>
        <p:spPr>
          <a:xfrm>
            <a:off x="9972600" y="2295397"/>
            <a:ext cx="914400" cy="914400"/>
          </a:xfrm>
          <a:prstGeom prst="line">
            <a:avLst/>
          </a:prstGeom>
        </p:spPr>
        <p:style>
          <a:lnRef idx="1">
            <a:schemeClr val="accent1"/>
          </a:lnRef>
          <a:fillRef idx="0">
            <a:schemeClr val="accent1"/>
          </a:fillRef>
          <a:effectRef idx="0">
            <a:schemeClr val="accent1"/>
          </a:effectRef>
          <a:fontRef idx="minor">
            <a:schemeClr val="tx1"/>
          </a:fontRef>
        </p:style>
      </p:cxnSp>
      <p:sp>
        <p:nvSpPr>
          <p:cNvPr id="55" name="Скругленный прямоугольник 54"/>
          <p:cNvSpPr/>
          <p:nvPr/>
        </p:nvSpPr>
        <p:spPr>
          <a:xfrm>
            <a:off x="400652" y="440238"/>
            <a:ext cx="8352928" cy="9144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sz="2000" dirty="0">
                <a:solidFill>
                  <a:srgbClr val="C00000"/>
                </a:solidFill>
                <a:latin typeface="Times New Roman"/>
                <a:ea typeface="Calibri"/>
              </a:rPr>
              <a:t>При выборе игры следует соблюдать необходимые условия</a:t>
            </a:r>
            <a:endParaRPr lang="ru-RU" sz="2000" dirty="0">
              <a:solidFill>
                <a:srgbClr val="C00000"/>
              </a:solidFill>
            </a:endParaRPr>
          </a:p>
        </p:txBody>
      </p:sp>
      <p:sp>
        <p:nvSpPr>
          <p:cNvPr id="56" name="Прямоугольник 55"/>
          <p:cNvSpPr/>
          <p:nvPr/>
        </p:nvSpPr>
        <p:spPr>
          <a:xfrm>
            <a:off x="360804" y="4417380"/>
            <a:ext cx="2592288" cy="194421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dirty="0">
                <a:solidFill>
                  <a:srgbClr val="0070C0"/>
                </a:solidFill>
                <a:latin typeface="Times New Roman"/>
                <a:ea typeface="Calibri"/>
              </a:rPr>
              <a:t>игра не должна слишком возбуждать детей, так как последующее объяснение не будет воспринято должным образом</a:t>
            </a:r>
            <a:endParaRPr lang="ru-RU" dirty="0">
              <a:solidFill>
                <a:srgbClr val="0070C0"/>
              </a:solidFill>
            </a:endParaRPr>
          </a:p>
        </p:txBody>
      </p:sp>
      <p:sp>
        <p:nvSpPr>
          <p:cNvPr id="57" name="Прямоугольник 56"/>
          <p:cNvSpPr/>
          <p:nvPr/>
        </p:nvSpPr>
        <p:spPr>
          <a:xfrm>
            <a:off x="3424988" y="4417380"/>
            <a:ext cx="2304256" cy="192504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dirty="0">
                <a:solidFill>
                  <a:schemeClr val="accent4">
                    <a:lumMod val="75000"/>
                  </a:schemeClr>
                </a:solidFill>
                <a:latin typeface="Times New Roman"/>
                <a:ea typeface="Calibri"/>
              </a:rPr>
              <a:t>характер деятельности всех детей должен быть продуман до мелочей</a:t>
            </a:r>
            <a:endParaRPr lang="ru-RU" dirty="0">
              <a:solidFill>
                <a:schemeClr val="accent4">
                  <a:lumMod val="75000"/>
                </a:schemeClr>
              </a:solidFill>
            </a:endParaRPr>
          </a:p>
        </p:txBody>
      </p:sp>
      <p:sp>
        <p:nvSpPr>
          <p:cNvPr id="58" name="Прямоугольник 57"/>
          <p:cNvSpPr/>
          <p:nvPr/>
        </p:nvSpPr>
        <p:spPr>
          <a:xfrm>
            <a:off x="6213256" y="4452760"/>
            <a:ext cx="2592288" cy="190883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dirty="0">
                <a:solidFill>
                  <a:srgbClr val="7030A0"/>
                </a:solidFill>
              </a:rPr>
              <a:t>в конце игры должен быть подведен итог; необходимо обеспечить детей оборудованием для проведения игры</a:t>
            </a:r>
          </a:p>
        </p:txBody>
      </p:sp>
      <p:sp>
        <p:nvSpPr>
          <p:cNvPr id="59" name="Прямоугольник 58"/>
          <p:cNvSpPr/>
          <p:nvPr/>
        </p:nvSpPr>
        <p:spPr>
          <a:xfrm>
            <a:off x="7452320" y="2752597"/>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0" name="Прямоугольник 59"/>
          <p:cNvSpPr/>
          <p:nvPr/>
        </p:nvSpPr>
        <p:spPr>
          <a:xfrm>
            <a:off x="2482333" y="1692001"/>
            <a:ext cx="1872208" cy="177849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dirty="0">
                <a:solidFill>
                  <a:schemeClr val="accent2">
                    <a:lumMod val="50000"/>
                  </a:schemeClr>
                </a:solidFill>
                <a:latin typeface="Times New Roman"/>
                <a:ea typeface="Calibri"/>
              </a:rPr>
              <a:t>игра должна соответствовать </a:t>
            </a:r>
            <a:r>
              <a:rPr lang="ru-RU" dirty="0" smtClean="0">
                <a:solidFill>
                  <a:schemeClr val="accent2">
                    <a:lumMod val="50000"/>
                  </a:schemeClr>
                </a:solidFill>
                <a:latin typeface="Times New Roman"/>
                <a:ea typeface="Calibri"/>
              </a:rPr>
              <a:t>цели</a:t>
            </a:r>
            <a:endParaRPr lang="ru-RU" dirty="0">
              <a:solidFill>
                <a:schemeClr val="accent2">
                  <a:lumMod val="50000"/>
                </a:schemeClr>
              </a:solidFill>
            </a:endParaRPr>
          </a:p>
        </p:txBody>
      </p:sp>
      <p:sp>
        <p:nvSpPr>
          <p:cNvPr id="61" name="Прямоугольник 60"/>
          <p:cNvSpPr/>
          <p:nvPr/>
        </p:nvSpPr>
        <p:spPr>
          <a:xfrm>
            <a:off x="251520" y="1692001"/>
            <a:ext cx="1872208" cy="165357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dirty="0">
                <a:solidFill>
                  <a:schemeClr val="accent4">
                    <a:lumMod val="50000"/>
                  </a:schemeClr>
                </a:solidFill>
                <a:latin typeface="Times New Roman"/>
                <a:ea typeface="Calibri"/>
              </a:rPr>
              <a:t>игра не должна быть скучной и надоедливой</a:t>
            </a:r>
            <a:endParaRPr lang="ru-RU" dirty="0">
              <a:solidFill>
                <a:schemeClr val="accent4">
                  <a:lumMod val="50000"/>
                </a:schemeClr>
              </a:solidFill>
            </a:endParaRPr>
          </a:p>
        </p:txBody>
      </p:sp>
      <p:sp>
        <p:nvSpPr>
          <p:cNvPr id="62" name="Прямоугольник 61"/>
          <p:cNvSpPr/>
          <p:nvPr/>
        </p:nvSpPr>
        <p:spPr>
          <a:xfrm>
            <a:off x="4809863" y="1694709"/>
            <a:ext cx="1838762" cy="177849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dirty="0">
                <a:solidFill>
                  <a:schemeClr val="accent5">
                    <a:lumMod val="50000"/>
                  </a:schemeClr>
                </a:solidFill>
                <a:latin typeface="Times New Roman"/>
                <a:ea typeface="Calibri"/>
              </a:rPr>
              <a:t>инструкции должны быть четкими</a:t>
            </a:r>
            <a:endParaRPr lang="ru-RU" dirty="0">
              <a:solidFill>
                <a:schemeClr val="accent5">
                  <a:lumMod val="50000"/>
                </a:schemeClr>
              </a:solidFill>
            </a:endParaRPr>
          </a:p>
        </p:txBody>
      </p:sp>
      <p:sp>
        <p:nvSpPr>
          <p:cNvPr id="63" name="Прямоугольник 62"/>
          <p:cNvSpPr/>
          <p:nvPr/>
        </p:nvSpPr>
        <p:spPr>
          <a:xfrm>
            <a:off x="6845383" y="1768821"/>
            <a:ext cx="1872208" cy="161531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dirty="0">
                <a:solidFill>
                  <a:schemeClr val="bg2">
                    <a:lumMod val="75000"/>
                  </a:schemeClr>
                </a:solidFill>
                <a:latin typeface="Times New Roman"/>
                <a:ea typeface="Calibri"/>
              </a:rPr>
              <a:t>игра должна быть развивающей</a:t>
            </a:r>
            <a:endParaRPr lang="ru-RU" dirty="0">
              <a:solidFill>
                <a:schemeClr val="bg2">
                  <a:lumMod val="75000"/>
                </a:schemeClr>
              </a:solidFill>
            </a:endParaRPr>
          </a:p>
        </p:txBody>
      </p:sp>
      <p:cxnSp>
        <p:nvCxnSpPr>
          <p:cNvPr id="71" name="Прямая соединительная линия 70"/>
          <p:cNvCxnSpPr>
            <a:stCxn id="55" idx="2"/>
            <a:endCxn id="57" idx="0"/>
          </p:cNvCxnSpPr>
          <p:nvPr/>
        </p:nvCxnSpPr>
        <p:spPr>
          <a:xfrm>
            <a:off x="4577116" y="1354638"/>
            <a:ext cx="0" cy="3062742"/>
          </a:xfrm>
          <a:prstGeom prst="line">
            <a:avLst/>
          </a:prstGeom>
        </p:spPr>
        <p:style>
          <a:lnRef idx="2">
            <a:schemeClr val="dk1"/>
          </a:lnRef>
          <a:fillRef idx="0">
            <a:schemeClr val="dk1"/>
          </a:fillRef>
          <a:effectRef idx="1">
            <a:schemeClr val="dk1"/>
          </a:effectRef>
          <a:fontRef idx="minor">
            <a:schemeClr val="tx1"/>
          </a:fontRef>
        </p:style>
      </p:cxnSp>
      <p:cxnSp>
        <p:nvCxnSpPr>
          <p:cNvPr id="73" name="Прямая соединительная линия 72"/>
          <p:cNvCxnSpPr>
            <a:endCxn id="56" idx="0"/>
          </p:cNvCxnSpPr>
          <p:nvPr/>
        </p:nvCxnSpPr>
        <p:spPr>
          <a:xfrm>
            <a:off x="1656948" y="3345572"/>
            <a:ext cx="0" cy="1071808"/>
          </a:xfrm>
          <a:prstGeom prst="line">
            <a:avLst/>
          </a:prstGeom>
        </p:spPr>
        <p:style>
          <a:lnRef idx="2">
            <a:schemeClr val="dk1"/>
          </a:lnRef>
          <a:fillRef idx="0">
            <a:schemeClr val="dk1"/>
          </a:fillRef>
          <a:effectRef idx="1">
            <a:schemeClr val="dk1"/>
          </a:effectRef>
          <a:fontRef idx="minor">
            <a:schemeClr val="tx1"/>
          </a:fontRef>
        </p:style>
      </p:cxnSp>
      <p:cxnSp>
        <p:nvCxnSpPr>
          <p:cNvPr id="75" name="Прямая соединительная линия 74"/>
          <p:cNvCxnSpPr>
            <a:endCxn id="58" idx="0"/>
          </p:cNvCxnSpPr>
          <p:nvPr/>
        </p:nvCxnSpPr>
        <p:spPr>
          <a:xfrm>
            <a:off x="7509400" y="3354438"/>
            <a:ext cx="0" cy="1098322"/>
          </a:xfrm>
          <a:prstGeom prst="line">
            <a:avLst/>
          </a:prstGeom>
        </p:spPr>
        <p:style>
          <a:lnRef idx="2">
            <a:schemeClr val="dk1"/>
          </a:lnRef>
          <a:fillRef idx="0">
            <a:schemeClr val="dk1"/>
          </a:fillRef>
          <a:effectRef idx="1">
            <a:schemeClr val="dk1"/>
          </a:effectRef>
          <a:fontRef idx="minor">
            <a:schemeClr val="tx1"/>
          </a:fontRef>
        </p:style>
      </p:cxnSp>
      <p:cxnSp>
        <p:nvCxnSpPr>
          <p:cNvPr id="77" name="Прямая соединительная линия 76"/>
          <p:cNvCxnSpPr>
            <a:endCxn id="60" idx="0"/>
          </p:cNvCxnSpPr>
          <p:nvPr/>
        </p:nvCxnSpPr>
        <p:spPr>
          <a:xfrm>
            <a:off x="3418437" y="1331963"/>
            <a:ext cx="0" cy="360038"/>
          </a:xfrm>
          <a:prstGeom prst="line">
            <a:avLst/>
          </a:prstGeom>
        </p:spPr>
        <p:style>
          <a:lnRef idx="2">
            <a:schemeClr val="dk1"/>
          </a:lnRef>
          <a:fillRef idx="0">
            <a:schemeClr val="dk1"/>
          </a:fillRef>
          <a:effectRef idx="1">
            <a:schemeClr val="dk1"/>
          </a:effectRef>
          <a:fontRef idx="minor">
            <a:schemeClr val="tx1"/>
          </a:fontRef>
        </p:style>
      </p:cxnSp>
      <p:cxnSp>
        <p:nvCxnSpPr>
          <p:cNvPr id="81" name="Прямая соединительная линия 80"/>
          <p:cNvCxnSpPr>
            <a:endCxn id="62" idx="0"/>
          </p:cNvCxnSpPr>
          <p:nvPr/>
        </p:nvCxnSpPr>
        <p:spPr>
          <a:xfrm flipH="1">
            <a:off x="5729244" y="1282896"/>
            <a:ext cx="5983" cy="411813"/>
          </a:xfrm>
          <a:prstGeom prst="line">
            <a:avLst/>
          </a:prstGeom>
        </p:spPr>
        <p:style>
          <a:lnRef idx="2">
            <a:schemeClr val="dk1"/>
          </a:lnRef>
          <a:fillRef idx="0">
            <a:schemeClr val="dk1"/>
          </a:fillRef>
          <a:effectRef idx="1">
            <a:schemeClr val="dk1"/>
          </a:effectRef>
          <a:fontRef idx="minor">
            <a:schemeClr val="tx1"/>
          </a:fontRef>
        </p:style>
      </p:cxnSp>
      <p:cxnSp>
        <p:nvCxnSpPr>
          <p:cNvPr id="83" name="Прямая соединительная линия 82"/>
          <p:cNvCxnSpPr>
            <a:endCxn id="63" idx="0"/>
          </p:cNvCxnSpPr>
          <p:nvPr/>
        </p:nvCxnSpPr>
        <p:spPr>
          <a:xfrm>
            <a:off x="7781487" y="1331963"/>
            <a:ext cx="0" cy="436858"/>
          </a:xfrm>
          <a:prstGeom prst="line">
            <a:avLst/>
          </a:prstGeom>
        </p:spPr>
        <p:style>
          <a:lnRef idx="2">
            <a:schemeClr val="dk1"/>
          </a:lnRef>
          <a:fillRef idx="0">
            <a:schemeClr val="dk1"/>
          </a:fillRef>
          <a:effectRef idx="1">
            <a:schemeClr val="dk1"/>
          </a:effectRef>
          <a:fontRef idx="minor">
            <a:schemeClr val="tx1"/>
          </a:fontRef>
        </p:style>
      </p:cxnSp>
      <p:cxnSp>
        <p:nvCxnSpPr>
          <p:cNvPr id="85" name="Прямая соединительная линия 84"/>
          <p:cNvCxnSpPr/>
          <p:nvPr/>
        </p:nvCxnSpPr>
        <p:spPr>
          <a:xfrm>
            <a:off x="1187624" y="1354638"/>
            <a:ext cx="0" cy="202154"/>
          </a:xfrm>
          <a:prstGeom prst="line">
            <a:avLst/>
          </a:prstGeom>
        </p:spPr>
        <p:style>
          <a:lnRef idx="2">
            <a:schemeClr val="dk1"/>
          </a:lnRef>
          <a:fillRef idx="0">
            <a:schemeClr val="dk1"/>
          </a:fillRef>
          <a:effectRef idx="1">
            <a:schemeClr val="dk1"/>
          </a:effectRef>
          <a:fontRef idx="minor">
            <a:schemeClr val="tx1"/>
          </a:fontRef>
        </p:style>
      </p:cxnSp>
      <p:cxnSp>
        <p:nvCxnSpPr>
          <p:cNvPr id="87" name="Прямая соединительная линия 86"/>
          <p:cNvCxnSpPr>
            <a:endCxn id="61" idx="0"/>
          </p:cNvCxnSpPr>
          <p:nvPr/>
        </p:nvCxnSpPr>
        <p:spPr>
          <a:xfrm>
            <a:off x="1187624" y="1331963"/>
            <a:ext cx="0" cy="360038"/>
          </a:xfrm>
          <a:prstGeom prst="line">
            <a:avLst/>
          </a:prstGeom>
        </p:spPr>
        <p:style>
          <a:lnRef idx="2">
            <a:schemeClr val="dk1"/>
          </a:lnRef>
          <a:fillRef idx="0">
            <a:schemeClr val="dk1"/>
          </a:fillRef>
          <a:effectRef idx="1">
            <a:schemeClr val="dk1"/>
          </a:effectRef>
          <a:fontRef idx="minor">
            <a:schemeClr val="tx1"/>
          </a:fontRef>
        </p:style>
      </p:cxnSp>
      <p:cxnSp>
        <p:nvCxnSpPr>
          <p:cNvPr id="105" name="Прямая соединительная линия 104"/>
          <p:cNvCxnSpPr/>
          <p:nvPr/>
        </p:nvCxnSpPr>
        <p:spPr>
          <a:xfrm flipV="1">
            <a:off x="7452320" y="1354638"/>
            <a:ext cx="0" cy="414183"/>
          </a:xfrm>
          <a:prstGeom prst="line">
            <a:avLst/>
          </a:prstGeom>
        </p:spPr>
        <p:style>
          <a:lnRef idx="2">
            <a:schemeClr val="dk1"/>
          </a:lnRef>
          <a:fillRef idx="0">
            <a:schemeClr val="dk1"/>
          </a:fillRef>
          <a:effectRef idx="1">
            <a:schemeClr val="dk1"/>
          </a:effectRef>
          <a:fontRef idx="minor">
            <a:schemeClr val="tx1"/>
          </a:fontRef>
        </p:style>
      </p:cxnSp>
      <p:cxnSp>
        <p:nvCxnSpPr>
          <p:cNvPr id="107" name="Прямая соединительная линия 106"/>
          <p:cNvCxnSpPr/>
          <p:nvPr/>
        </p:nvCxnSpPr>
        <p:spPr>
          <a:xfrm flipV="1">
            <a:off x="1656948" y="1331963"/>
            <a:ext cx="0" cy="360038"/>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3804415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23528" y="188640"/>
            <a:ext cx="8496944" cy="6480720"/>
          </a:xfrm>
        </p:spPr>
        <p:txBody>
          <a:bodyPr/>
          <a:lstStyle/>
          <a:p>
            <a:pPr marL="0" indent="0">
              <a:buNone/>
            </a:pPr>
            <a:r>
              <a:rPr lang="ru-RU" dirty="0" smtClean="0">
                <a:solidFill>
                  <a:srgbClr val="C00000"/>
                </a:solidFill>
              </a:rPr>
              <a:t>6.Значение </a:t>
            </a:r>
            <a:r>
              <a:rPr lang="ru-RU" dirty="0" smtClean="0">
                <a:solidFill>
                  <a:srgbClr val="C00000"/>
                </a:solidFill>
              </a:rPr>
              <a:t>игр </a:t>
            </a:r>
            <a:r>
              <a:rPr lang="ru-RU" dirty="0">
                <a:solidFill>
                  <a:srgbClr val="C00000"/>
                </a:solidFill>
              </a:rPr>
              <a:t>для развития познавательных интересов у </a:t>
            </a:r>
            <a:r>
              <a:rPr lang="ru-RU" dirty="0" smtClean="0">
                <a:solidFill>
                  <a:srgbClr val="C00000"/>
                </a:solidFill>
              </a:rPr>
              <a:t>дошкольников.</a:t>
            </a:r>
          </a:p>
          <a:p>
            <a:pPr marL="514350" indent="-514350">
              <a:buAutoNum type="arabicPeriod" startAt="6"/>
            </a:pPr>
            <a:endParaRPr lang="ru-RU" dirty="0">
              <a:solidFill>
                <a:srgbClr val="C00000"/>
              </a:solidFill>
            </a:endParaRPr>
          </a:p>
          <a:p>
            <a:pPr marL="514350" indent="-514350">
              <a:buAutoNum type="arabicPeriod" startAt="6"/>
            </a:pPr>
            <a:endParaRPr lang="ru-RU" dirty="0" smtClean="0">
              <a:solidFill>
                <a:srgbClr val="C00000"/>
              </a:solidFill>
            </a:endParaRPr>
          </a:p>
          <a:p>
            <a:pPr marL="514350" indent="-514350">
              <a:buAutoNum type="arabicPeriod" startAt="6"/>
            </a:pPr>
            <a:endParaRPr lang="ru-RU" dirty="0">
              <a:solidFill>
                <a:srgbClr val="C00000"/>
              </a:solidFill>
            </a:endParaRPr>
          </a:p>
        </p:txBody>
      </p:sp>
      <p:sp>
        <p:nvSpPr>
          <p:cNvPr id="3" name="Номер слайда 2"/>
          <p:cNvSpPr>
            <a:spLocks noGrp="1"/>
          </p:cNvSpPr>
          <p:nvPr>
            <p:ph type="sldNum" sz="quarter" idx="12"/>
          </p:nvPr>
        </p:nvSpPr>
        <p:spPr/>
        <p:txBody>
          <a:bodyPr/>
          <a:lstStyle/>
          <a:p>
            <a:fld id="{B657F442-5660-41CA-A484-1B44EF128213}" type="slidenum">
              <a:rPr lang="ru-RU" smtClean="0"/>
              <a:pPr/>
              <a:t>14</a:t>
            </a:fld>
            <a:endParaRPr lang="ru-RU"/>
          </a:p>
        </p:txBody>
      </p:sp>
      <p:sp>
        <p:nvSpPr>
          <p:cNvPr id="5" name="Скругленный прямоугольник 4"/>
          <p:cNvSpPr/>
          <p:nvPr/>
        </p:nvSpPr>
        <p:spPr>
          <a:xfrm>
            <a:off x="794878" y="1536985"/>
            <a:ext cx="7632848" cy="864096"/>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ru-RU" sz="2000" dirty="0" smtClean="0">
                <a:solidFill>
                  <a:srgbClr val="C00000"/>
                </a:solidFill>
              </a:rPr>
              <a:t>Использование различных </a:t>
            </a:r>
            <a:r>
              <a:rPr lang="ru-RU" sz="2000" dirty="0" smtClean="0">
                <a:solidFill>
                  <a:srgbClr val="C00000"/>
                </a:solidFill>
              </a:rPr>
              <a:t>игр </a:t>
            </a:r>
            <a:r>
              <a:rPr lang="ru-RU" sz="2000" dirty="0">
                <a:solidFill>
                  <a:srgbClr val="C00000"/>
                </a:solidFill>
              </a:rPr>
              <a:t>на занятиях </a:t>
            </a:r>
            <a:r>
              <a:rPr lang="ru-RU" sz="2000" dirty="0" smtClean="0">
                <a:solidFill>
                  <a:srgbClr val="C00000"/>
                </a:solidFill>
              </a:rPr>
              <a:t>по математике способствует :</a:t>
            </a:r>
            <a:endParaRPr lang="ru-RU" sz="2000" dirty="0">
              <a:solidFill>
                <a:srgbClr val="C00000"/>
              </a:solidFill>
            </a:endParaRPr>
          </a:p>
        </p:txBody>
      </p:sp>
      <p:sp>
        <p:nvSpPr>
          <p:cNvPr id="7" name="Скругленный прямоугольник 6"/>
          <p:cNvSpPr/>
          <p:nvPr/>
        </p:nvSpPr>
        <p:spPr>
          <a:xfrm>
            <a:off x="813703" y="3068960"/>
            <a:ext cx="2232248" cy="2525885"/>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r>
              <a:rPr lang="ru-RU" dirty="0"/>
              <a:t>Д</a:t>
            </a:r>
            <a:r>
              <a:rPr lang="ru-RU" dirty="0" smtClean="0"/>
              <a:t>ети </a:t>
            </a:r>
            <a:r>
              <a:rPr lang="ru-RU" dirty="0"/>
              <a:t>лучше усваивают программный материал, правильно выполняют сложные задания.</a:t>
            </a:r>
          </a:p>
        </p:txBody>
      </p:sp>
      <p:sp>
        <p:nvSpPr>
          <p:cNvPr id="8" name="Скругленный прямоугольник 7"/>
          <p:cNvSpPr/>
          <p:nvPr/>
        </p:nvSpPr>
        <p:spPr>
          <a:xfrm>
            <a:off x="3684969" y="3068960"/>
            <a:ext cx="1659138" cy="252028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ru-RU" dirty="0"/>
              <a:t>П</a:t>
            </a:r>
            <a:r>
              <a:rPr lang="ru-RU" dirty="0" smtClean="0"/>
              <a:t>овышается </a:t>
            </a:r>
            <a:r>
              <a:rPr lang="ru-RU" dirty="0"/>
              <a:t>эффективность педагогического </a:t>
            </a:r>
            <a:r>
              <a:rPr lang="ru-RU" dirty="0" smtClean="0"/>
              <a:t>процесса.</a:t>
            </a:r>
            <a:endParaRPr lang="ru-RU" dirty="0"/>
          </a:p>
        </p:txBody>
      </p:sp>
      <p:sp>
        <p:nvSpPr>
          <p:cNvPr id="9" name="Скругленный прямоугольник 8"/>
          <p:cNvSpPr/>
          <p:nvPr/>
        </p:nvSpPr>
        <p:spPr>
          <a:xfrm>
            <a:off x="6012160" y="3068960"/>
            <a:ext cx="2448272" cy="252028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r>
              <a:rPr lang="ru-RU" dirty="0"/>
              <a:t>Р</a:t>
            </a:r>
            <a:r>
              <a:rPr lang="ru-RU" dirty="0" smtClean="0"/>
              <a:t>азвивается память и мышление </a:t>
            </a:r>
            <a:r>
              <a:rPr lang="ru-RU" dirty="0"/>
              <a:t>у детей, оказывая огромное влияние на умственное развитие ребенка. </a:t>
            </a:r>
          </a:p>
        </p:txBody>
      </p:sp>
      <p:cxnSp>
        <p:nvCxnSpPr>
          <p:cNvPr id="17" name="Прямая со стрелкой 16"/>
          <p:cNvCxnSpPr>
            <a:endCxn id="7" idx="0"/>
          </p:cNvCxnSpPr>
          <p:nvPr/>
        </p:nvCxnSpPr>
        <p:spPr>
          <a:xfrm>
            <a:off x="1929827" y="2401081"/>
            <a:ext cx="0" cy="667879"/>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9" name="Прямая со стрелкой 18"/>
          <p:cNvCxnSpPr>
            <a:endCxn id="8" idx="0"/>
          </p:cNvCxnSpPr>
          <p:nvPr/>
        </p:nvCxnSpPr>
        <p:spPr>
          <a:xfrm>
            <a:off x="4514538" y="2401081"/>
            <a:ext cx="0" cy="667879"/>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1" name="Прямая со стрелкой 20"/>
          <p:cNvCxnSpPr>
            <a:endCxn id="9" idx="0"/>
          </p:cNvCxnSpPr>
          <p:nvPr/>
        </p:nvCxnSpPr>
        <p:spPr>
          <a:xfrm>
            <a:off x="7236296" y="2401081"/>
            <a:ext cx="0" cy="667879"/>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697691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Куб 3">
            <a:hlinkClick r:id="" action="ppaction://noaction"/>
          </p:cNvPr>
          <p:cNvSpPr/>
          <p:nvPr/>
        </p:nvSpPr>
        <p:spPr>
          <a:xfrm>
            <a:off x="539552" y="4365104"/>
            <a:ext cx="2195736" cy="2088232"/>
          </a:xfrm>
          <a:prstGeom prst="cub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Bookman Old Style" pitchFamily="18" charset="0"/>
              </a:rPr>
              <a:t>Подбери </a:t>
            </a:r>
            <a:r>
              <a:rPr lang="ru-RU" b="1" dirty="0" err="1" smtClean="0">
                <a:solidFill>
                  <a:schemeClr val="tx1"/>
                </a:solidFill>
                <a:latin typeface="Bookman Old Style" pitchFamily="18" charset="0"/>
              </a:rPr>
              <a:t>геометри-ческую</a:t>
            </a:r>
            <a:r>
              <a:rPr lang="ru-RU" b="1" dirty="0" smtClean="0">
                <a:solidFill>
                  <a:schemeClr val="tx1"/>
                </a:solidFill>
                <a:latin typeface="Bookman Old Style" pitchFamily="18" charset="0"/>
              </a:rPr>
              <a:t> фигуру</a:t>
            </a:r>
            <a:endParaRPr lang="ru-RU" b="1" dirty="0">
              <a:solidFill>
                <a:schemeClr val="tx1"/>
              </a:solidFill>
              <a:latin typeface="Bookman Old Style" pitchFamily="18" charset="0"/>
            </a:endParaRPr>
          </a:p>
        </p:txBody>
      </p:sp>
      <p:sp>
        <p:nvSpPr>
          <p:cNvPr id="5" name="Куб 4">
            <a:hlinkClick r:id="" action="ppaction://noaction"/>
          </p:cNvPr>
          <p:cNvSpPr/>
          <p:nvPr/>
        </p:nvSpPr>
        <p:spPr>
          <a:xfrm>
            <a:off x="323528" y="548680"/>
            <a:ext cx="1944216" cy="1584176"/>
          </a:xfrm>
          <a:prstGeom prst="cube">
            <a:avLst/>
          </a:prstGeom>
          <a:solidFill>
            <a:srgbClr val="00C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Bookman Old Style" pitchFamily="18" charset="0"/>
              </a:rPr>
              <a:t>Найди </a:t>
            </a:r>
            <a:r>
              <a:rPr lang="ru-RU" b="1" dirty="0" err="1" smtClean="0">
                <a:solidFill>
                  <a:schemeClr val="tx1"/>
                </a:solidFill>
                <a:latin typeface="Bookman Old Style" pitchFamily="18" charset="0"/>
              </a:rPr>
              <a:t>недостаю-щую</a:t>
            </a:r>
            <a:r>
              <a:rPr lang="ru-RU" b="1" dirty="0" smtClean="0">
                <a:solidFill>
                  <a:schemeClr val="tx1"/>
                </a:solidFill>
                <a:latin typeface="Bookman Old Style" pitchFamily="18" charset="0"/>
              </a:rPr>
              <a:t> фигуру</a:t>
            </a:r>
            <a:endParaRPr lang="ru-RU" b="1" dirty="0">
              <a:solidFill>
                <a:schemeClr val="tx1"/>
              </a:solidFill>
              <a:latin typeface="Bookman Old Style" pitchFamily="18" charset="0"/>
            </a:endParaRPr>
          </a:p>
        </p:txBody>
      </p:sp>
      <p:sp>
        <p:nvSpPr>
          <p:cNvPr id="6" name="Куб 5">
            <a:hlinkClick r:id="" action="ppaction://noaction"/>
          </p:cNvPr>
          <p:cNvSpPr/>
          <p:nvPr/>
        </p:nvSpPr>
        <p:spPr>
          <a:xfrm>
            <a:off x="4788024" y="332656"/>
            <a:ext cx="1728192" cy="1584176"/>
          </a:xfrm>
          <a:prstGeom prst="cube">
            <a:avLst/>
          </a:prstGeom>
          <a:solidFill>
            <a:srgbClr val="FF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Bookman Old Style" pitchFamily="18" charset="0"/>
              </a:rPr>
              <a:t>Чего на хватает?</a:t>
            </a:r>
            <a:endParaRPr lang="ru-RU" b="1" dirty="0">
              <a:solidFill>
                <a:schemeClr val="tx1"/>
              </a:solidFill>
              <a:latin typeface="Bookman Old Style" pitchFamily="18" charset="0"/>
            </a:endParaRPr>
          </a:p>
        </p:txBody>
      </p:sp>
      <p:sp>
        <p:nvSpPr>
          <p:cNvPr id="7" name="Куб 6">
            <a:hlinkClick r:id="" action="ppaction://noaction"/>
          </p:cNvPr>
          <p:cNvSpPr/>
          <p:nvPr/>
        </p:nvSpPr>
        <p:spPr>
          <a:xfrm>
            <a:off x="4788024" y="2276872"/>
            <a:ext cx="1728192" cy="1584176"/>
          </a:xfrm>
          <a:prstGeom prst="cube">
            <a:avLst/>
          </a:prstGeom>
          <a:solidFill>
            <a:srgbClr val="FF99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Bookman Old Style" pitchFamily="18" charset="0"/>
              </a:rPr>
              <a:t>Чего боится шарик?</a:t>
            </a:r>
            <a:endParaRPr lang="ru-RU" b="1" dirty="0">
              <a:solidFill>
                <a:schemeClr val="tx1"/>
              </a:solidFill>
              <a:latin typeface="Bookman Old Style" pitchFamily="18" charset="0"/>
            </a:endParaRPr>
          </a:p>
        </p:txBody>
      </p:sp>
      <p:sp>
        <p:nvSpPr>
          <p:cNvPr id="8" name="Куб 7">
            <a:hlinkClick r:id="" action="ppaction://noaction"/>
          </p:cNvPr>
          <p:cNvSpPr/>
          <p:nvPr/>
        </p:nvSpPr>
        <p:spPr>
          <a:xfrm>
            <a:off x="395536" y="2348880"/>
            <a:ext cx="1728192" cy="1584176"/>
          </a:xfrm>
          <a:prstGeom prst="cube">
            <a:avLst/>
          </a:prstGeom>
          <a:solidFill>
            <a:srgbClr val="33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Bookman Old Style" pitchFamily="18" charset="0"/>
              </a:rPr>
              <a:t>Реши задачку</a:t>
            </a:r>
            <a:endParaRPr lang="ru-RU" b="1" dirty="0">
              <a:solidFill>
                <a:schemeClr val="tx1"/>
              </a:solidFill>
              <a:latin typeface="Bookman Old Style" pitchFamily="18" charset="0"/>
            </a:endParaRPr>
          </a:p>
        </p:txBody>
      </p:sp>
      <p:sp>
        <p:nvSpPr>
          <p:cNvPr id="9" name="Куб 8">
            <a:hlinkClick r:id="" action="ppaction://noaction"/>
          </p:cNvPr>
          <p:cNvSpPr/>
          <p:nvPr/>
        </p:nvSpPr>
        <p:spPr>
          <a:xfrm>
            <a:off x="2699792" y="476672"/>
            <a:ext cx="1728192" cy="1584176"/>
          </a:xfrm>
          <a:prstGeom prst="cub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Bookman Old Style" pitchFamily="18" charset="0"/>
              </a:rPr>
              <a:t>Найди часть</a:t>
            </a:r>
            <a:endParaRPr lang="ru-RU" b="1" dirty="0">
              <a:solidFill>
                <a:schemeClr val="tx1"/>
              </a:solidFill>
              <a:latin typeface="Bookman Old Style" pitchFamily="18" charset="0"/>
            </a:endParaRPr>
          </a:p>
        </p:txBody>
      </p:sp>
      <p:sp>
        <p:nvSpPr>
          <p:cNvPr id="10" name="Куб 9">
            <a:hlinkClick r:id="" action="ppaction://noaction"/>
          </p:cNvPr>
          <p:cNvSpPr/>
          <p:nvPr/>
        </p:nvSpPr>
        <p:spPr>
          <a:xfrm>
            <a:off x="6516216" y="4365104"/>
            <a:ext cx="2232248" cy="1944216"/>
          </a:xfrm>
          <a:prstGeom prst="cube">
            <a:avLst/>
          </a:prstGeom>
          <a:solidFill>
            <a:srgbClr val="FF5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Bookman Old Style" pitchFamily="18" charset="0"/>
              </a:rPr>
              <a:t>Продолжи логическую цепочку</a:t>
            </a:r>
            <a:endParaRPr lang="ru-RU" b="1" dirty="0">
              <a:solidFill>
                <a:schemeClr val="tx1"/>
              </a:solidFill>
              <a:latin typeface="Bookman Old Style" pitchFamily="18" charset="0"/>
            </a:endParaRPr>
          </a:p>
        </p:txBody>
      </p:sp>
      <p:sp>
        <p:nvSpPr>
          <p:cNvPr id="11" name="Куб 10">
            <a:hlinkClick r:id="" action="ppaction://noaction"/>
          </p:cNvPr>
          <p:cNvSpPr/>
          <p:nvPr/>
        </p:nvSpPr>
        <p:spPr>
          <a:xfrm>
            <a:off x="2699792" y="2420888"/>
            <a:ext cx="1728192" cy="1584176"/>
          </a:xfrm>
          <a:prstGeom prst="cube">
            <a:avLst/>
          </a:prstGeom>
          <a:solidFill>
            <a:srgbClr val="CC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Bookman Old Style" pitchFamily="18" charset="0"/>
              </a:rPr>
              <a:t>Найди точно такой же</a:t>
            </a:r>
            <a:endParaRPr lang="ru-RU" b="1" dirty="0">
              <a:solidFill>
                <a:schemeClr val="tx1"/>
              </a:solidFill>
              <a:latin typeface="Bookman Old Style" pitchFamily="18" charset="0"/>
            </a:endParaRPr>
          </a:p>
        </p:txBody>
      </p:sp>
      <p:sp>
        <p:nvSpPr>
          <p:cNvPr id="12" name="Куб 11">
            <a:hlinkClick r:id="" action="ppaction://noaction"/>
          </p:cNvPr>
          <p:cNvSpPr/>
          <p:nvPr/>
        </p:nvSpPr>
        <p:spPr>
          <a:xfrm>
            <a:off x="6804248" y="476672"/>
            <a:ext cx="2016224" cy="1512168"/>
          </a:xfrm>
          <a:prstGeom prst="cube">
            <a:avLst/>
          </a:prstGeom>
          <a:solidFill>
            <a:srgbClr val="99C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Bookman Old Style" pitchFamily="18" charset="0"/>
              </a:rPr>
              <a:t>Четвертый лишний</a:t>
            </a:r>
            <a:endParaRPr lang="ru-RU" b="1" dirty="0">
              <a:solidFill>
                <a:schemeClr val="tx1"/>
              </a:solidFill>
              <a:latin typeface="Bookman Old Style" pitchFamily="18" charset="0"/>
            </a:endParaRPr>
          </a:p>
        </p:txBody>
      </p:sp>
      <p:sp>
        <p:nvSpPr>
          <p:cNvPr id="13" name="Куб 12">
            <a:hlinkClick r:id="" action="ppaction://noaction"/>
          </p:cNvPr>
          <p:cNvSpPr/>
          <p:nvPr/>
        </p:nvSpPr>
        <p:spPr>
          <a:xfrm>
            <a:off x="7020272" y="2276872"/>
            <a:ext cx="1728192" cy="1584176"/>
          </a:xfrm>
          <a:prstGeom prst="cube">
            <a:avLst/>
          </a:prstGeom>
          <a:solidFill>
            <a:srgbClr val="D6009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Bookman Old Style" pitchFamily="18" charset="0"/>
              </a:rPr>
              <a:t>Найди пару</a:t>
            </a:r>
            <a:endParaRPr lang="ru-RU" b="1" dirty="0">
              <a:solidFill>
                <a:schemeClr val="tx1"/>
              </a:solidFill>
              <a:latin typeface="Bookman Old Style" pitchFamily="18" charset="0"/>
            </a:endParaRPr>
          </a:p>
        </p:txBody>
      </p:sp>
      <p:sp>
        <p:nvSpPr>
          <p:cNvPr id="14" name="Куб 13">
            <a:hlinkClick r:id="" action="ppaction://noaction"/>
          </p:cNvPr>
          <p:cNvSpPr/>
          <p:nvPr/>
        </p:nvSpPr>
        <p:spPr>
          <a:xfrm>
            <a:off x="3563888" y="4149080"/>
            <a:ext cx="2448272" cy="2448272"/>
          </a:xfrm>
          <a:prstGeom prst="cube">
            <a:avLst/>
          </a:prstGeom>
          <a:solidFill>
            <a:srgbClr val="00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Bookman Old Style" pitchFamily="18" charset="0"/>
              </a:rPr>
              <a:t>Соедини числа с подходящим количеством предметов</a:t>
            </a:r>
            <a:endParaRPr lang="ru-RU" b="1" dirty="0">
              <a:solidFill>
                <a:schemeClr val="tx1"/>
              </a:solidFill>
              <a:latin typeface="Bookman Old Style" pitchFamily="18" charset="0"/>
            </a:endParaRPr>
          </a:p>
        </p:txBody>
      </p:sp>
      <p:sp>
        <p:nvSpPr>
          <p:cNvPr id="16" name="Управляющая кнопка: назад 15">
            <a:hlinkClick r:id="" action="ppaction://hlinkshowjump?jump=previousslide" highlightClick="1"/>
          </p:cNvPr>
          <p:cNvSpPr/>
          <p:nvPr/>
        </p:nvSpPr>
        <p:spPr>
          <a:xfrm>
            <a:off x="8711952" y="6453336"/>
            <a:ext cx="432048" cy="404664"/>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5" name="Рисунок 14">
            <a:hlinkClick r:id="" action="ppaction://hlinkshowjump?jump=endshow"/>
          </p:cNvPr>
          <p:cNvPicPr>
            <a:picLocks noChangeAspect="1"/>
          </p:cNvPicPr>
          <p:nvPr/>
        </p:nvPicPr>
        <p:blipFill>
          <a:blip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613648" y="0"/>
            <a:ext cx="530352" cy="457200"/>
          </a:xfrm>
          <a:prstGeom prst="rect">
            <a:avLst/>
          </a:prstGeom>
        </p:spPr>
      </p:pic>
    </p:spTree>
    <p:extLst>
      <p:ext uri="{BB962C8B-B14F-4D97-AF65-F5344CB8AC3E}">
        <p14:creationId xmlns:p14="http://schemas.microsoft.com/office/powerpoint/2010/main" val="1486984776"/>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1143000"/>
          </a:xfrm>
        </p:spPr>
        <p:txBody>
          <a:bodyPr>
            <a:normAutofit/>
          </a:bodyPr>
          <a:lstStyle/>
          <a:p>
            <a:r>
              <a:rPr lang="ru-RU"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Impact" pitchFamily="34" charset="0"/>
              </a:rPr>
              <a:t>ПОДБЕРИ ГЕОМЕТРИЧЕСКУЮ ФИГУРУ</a:t>
            </a:r>
            <a:endParaRPr lang="ru-RU"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Impact" pitchFamily="34" charset="0"/>
            </a:endParaRPr>
          </a:p>
        </p:txBody>
      </p:sp>
      <p:sp>
        <p:nvSpPr>
          <p:cNvPr id="5" name="Овал 4"/>
          <p:cNvSpPr/>
          <p:nvPr/>
        </p:nvSpPr>
        <p:spPr>
          <a:xfrm>
            <a:off x="611560" y="2204864"/>
            <a:ext cx="3528392" cy="33123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2339752" y="3284984"/>
            <a:ext cx="1080120" cy="10081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6804248" y="2060848"/>
            <a:ext cx="1080120" cy="100811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Овал 8"/>
          <p:cNvSpPr/>
          <p:nvPr/>
        </p:nvSpPr>
        <p:spPr>
          <a:xfrm>
            <a:off x="4932040" y="2708920"/>
            <a:ext cx="1440160" cy="1368152"/>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Равнобедренный треугольник 9"/>
          <p:cNvSpPr/>
          <p:nvPr/>
        </p:nvSpPr>
        <p:spPr>
          <a:xfrm>
            <a:off x="6732240" y="3861048"/>
            <a:ext cx="1368152" cy="1368152"/>
          </a:xfrm>
          <a:prstGeom prst="triangle">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p:nvSpPr>
        <p:spPr>
          <a:xfrm>
            <a:off x="3995936" y="5013176"/>
            <a:ext cx="1800200" cy="936104"/>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Управляющая кнопка: домой 11">
            <a:hlinkClick r:id="" action="ppaction://noaction" highlightClick="1"/>
          </p:cNvPr>
          <p:cNvSpPr/>
          <p:nvPr/>
        </p:nvSpPr>
        <p:spPr>
          <a:xfrm>
            <a:off x="8532440" y="0"/>
            <a:ext cx="611560" cy="69269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Управляющая кнопка: далее 12">
            <a:hlinkClick r:id="" action="ppaction://hlinkshowjump?jump=nextslide" highlightClick="1"/>
          </p:cNvPr>
          <p:cNvSpPr/>
          <p:nvPr/>
        </p:nvSpPr>
        <p:spPr>
          <a:xfrm>
            <a:off x="8676456" y="6453336"/>
            <a:ext cx="467544" cy="404664"/>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Управляющая кнопка: назад 13">
            <a:hlinkClick r:id="" action="ppaction://hlinkshowjump?jump=previousslide" highlightClick="1"/>
          </p:cNvPr>
          <p:cNvSpPr/>
          <p:nvPr/>
        </p:nvSpPr>
        <p:spPr>
          <a:xfrm>
            <a:off x="8244408" y="6453336"/>
            <a:ext cx="432048" cy="404664"/>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82468491"/>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35" presetClass="path" presetSubtype="0" accel="50000" decel="50000" fill="hold" grpId="0" nodeType="clickEffect">
                                  <p:stCondLst>
                                    <p:cond delay="0"/>
                                  </p:stCondLst>
                                  <p:childTnLst>
                                    <p:animMotion origin="layout" path="M 5E-6 -4.04624E-7 L -0.48421 0.1785 " pathEditMode="relative" rAng="0" ptsTypes="AA">
                                      <p:cBhvr>
                                        <p:cTn id="6" dur="2000" fill="hold"/>
                                        <p:tgtEl>
                                          <p:spTgt spid="8"/>
                                        </p:tgtEl>
                                        <p:attrNameLst>
                                          <p:attrName>ppt_x</p:attrName>
                                          <p:attrName>ppt_y</p:attrName>
                                        </p:attrNameLst>
                                      </p:cBhvr>
                                      <p:rCtr x="-24200" y="8900"/>
                                    </p:animMotion>
                                  </p:childTnLst>
                                </p:cTn>
                              </p:par>
                            </p:childTnLst>
                          </p:cTn>
                        </p:par>
                      </p:childTnLst>
                    </p:cTn>
                  </p:par>
                </p:childTnLst>
              </p:cTn>
              <p:nextCondLst>
                <p:cond evt="onClick" delay="0">
                  <p:tgtEl>
                    <p:spTgt spid="8"/>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35" presetClass="emph" presetSubtype="0" fill="hold" grpId="0" nodeType="clickEffect">
                                  <p:stCondLst>
                                    <p:cond delay="0"/>
                                  </p:stCondLst>
                                  <p:childTnLst>
                                    <p:anim calcmode="discrete" valueType="str">
                                      <p:cBhvr>
                                        <p:cTn id="11" dur="500" fill="hold"/>
                                        <p:tgtEl>
                                          <p:spTgt spid="11"/>
                                        </p:tgtEl>
                                        <p:attrNameLst>
                                          <p:attrName>style.visibility</p:attrName>
                                        </p:attrNameLst>
                                      </p:cBhvr>
                                      <p:tavLst>
                                        <p:tav tm="0">
                                          <p:val>
                                            <p:strVal val="hidden"/>
                                          </p:val>
                                        </p:tav>
                                        <p:tav tm="50000">
                                          <p:val>
                                            <p:strVal val="visible"/>
                                          </p:val>
                                        </p:tav>
                                      </p:tavLst>
                                    </p:anim>
                                  </p:childTnLst>
                                </p:cTn>
                              </p:par>
                            </p:childTnLst>
                          </p:cTn>
                        </p:par>
                      </p:childTnLst>
                    </p:cTn>
                  </p:par>
                </p:childTnLst>
              </p:cTn>
              <p:nextCondLst>
                <p:cond evt="onClick" delay="0">
                  <p:tgtEl>
                    <p:spTgt spid="11"/>
                  </p:tgtEl>
                </p:cond>
              </p:nextCondLst>
            </p:seq>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35" presetClass="emph" presetSubtype="0" fill="hold" grpId="0" nodeType="clickEffect">
                                  <p:stCondLst>
                                    <p:cond delay="0"/>
                                  </p:stCondLst>
                                  <p:childTnLst>
                                    <p:anim calcmode="discrete" valueType="str">
                                      <p:cBhvr>
                                        <p:cTn id="16" dur="500" fill="hold"/>
                                        <p:tgtEl>
                                          <p:spTgt spid="9"/>
                                        </p:tgtEl>
                                        <p:attrNameLst>
                                          <p:attrName>style.visibility</p:attrName>
                                        </p:attrNameLst>
                                      </p:cBhvr>
                                      <p:tavLst>
                                        <p:tav tm="0">
                                          <p:val>
                                            <p:strVal val="hidden"/>
                                          </p:val>
                                        </p:tav>
                                        <p:tav tm="50000">
                                          <p:val>
                                            <p:strVal val="visible"/>
                                          </p:val>
                                        </p:tav>
                                      </p:tavLst>
                                    </p:anim>
                                  </p:childTnLst>
                                </p:cTn>
                              </p:par>
                            </p:childTnLst>
                          </p:cTn>
                        </p:par>
                      </p:childTnLst>
                    </p:cTn>
                  </p:par>
                </p:childTnLst>
              </p:cTn>
              <p:nextCondLst>
                <p:cond evt="onClick" delay="0">
                  <p:tgtEl>
                    <p:spTgt spid="9"/>
                  </p:tgtEl>
                </p:cond>
              </p:nextCondLst>
            </p:seq>
            <p:seq concurrent="1" nextAc="seek">
              <p:cTn id="17" restart="whenNotActive" fill="hold" evtFilter="cancelBubble" nodeType="interactiveSeq">
                <p:stCondLst>
                  <p:cond evt="onClick" delay="0">
                    <p:tgtEl>
                      <p:spTgt spid="10"/>
                    </p:tgtEl>
                  </p:cond>
                </p:stCondLst>
                <p:endSync evt="end" delay="0">
                  <p:rtn val="all"/>
                </p:endSync>
                <p:childTnLst>
                  <p:par>
                    <p:cTn id="18" fill="hold">
                      <p:stCondLst>
                        <p:cond delay="0"/>
                      </p:stCondLst>
                      <p:childTnLst>
                        <p:par>
                          <p:cTn id="19" fill="hold">
                            <p:stCondLst>
                              <p:cond delay="0"/>
                            </p:stCondLst>
                            <p:childTnLst>
                              <p:par>
                                <p:cTn id="20" presetID="35" presetClass="emph" presetSubtype="0" fill="hold" grpId="0" nodeType="clickEffect">
                                  <p:stCondLst>
                                    <p:cond delay="0"/>
                                  </p:stCondLst>
                                  <p:childTnLst>
                                    <p:anim calcmode="discrete" valueType="str">
                                      <p:cBhvr>
                                        <p:cTn id="21" dur="500" fill="hold"/>
                                        <p:tgtEl>
                                          <p:spTgt spid="10"/>
                                        </p:tgtEl>
                                        <p:attrNameLst>
                                          <p:attrName>style.visibility</p:attrName>
                                        </p:attrNameLst>
                                      </p:cBhvr>
                                      <p:tavLst>
                                        <p:tav tm="0">
                                          <p:val>
                                            <p:strVal val="hidden"/>
                                          </p:val>
                                        </p:tav>
                                        <p:tav tm="50000">
                                          <p:val>
                                            <p:strVal val="visible"/>
                                          </p:val>
                                        </p:tav>
                                      </p:tavLst>
                                    </p:anim>
                                  </p:childTnLst>
                                </p:cTn>
                              </p:par>
                            </p:childTnLst>
                          </p:cTn>
                        </p:par>
                      </p:childTnLst>
                    </p:cTn>
                  </p:par>
                </p:childTnLst>
              </p:cTn>
              <p:nextCondLst>
                <p:cond evt="onClick" delay="0">
                  <p:tgtEl>
                    <p:spTgt spid="10"/>
                  </p:tgtEl>
                </p:cond>
              </p:nextCondLst>
            </p:seq>
          </p:childTnLst>
        </p:cTn>
      </p:par>
    </p:tnLst>
    <p:bldLst>
      <p:bldP spid="8" grpId="0" animBg="1"/>
      <p:bldP spid="9" grpId="0" animBg="1"/>
      <p:bldP spid="10"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395536" y="0"/>
            <a:ext cx="8229600" cy="1143000"/>
          </a:xfrm>
        </p:spPr>
        <p:txBody>
          <a:bodyPr>
            <a:normAutofit/>
          </a:bodyPr>
          <a:lstStyle/>
          <a:p>
            <a:r>
              <a:rPr lang="ru-RU"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Impact" pitchFamily="34" charset="0"/>
              </a:rPr>
              <a:t>НАЙДИ НЕДОСТАЮЩУЮ ФИГУРУ</a:t>
            </a:r>
            <a:endParaRPr lang="ru-RU"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Impact" pitchFamily="34" charset="0"/>
            </a:endParaRPr>
          </a:p>
        </p:txBody>
      </p:sp>
      <p:sp>
        <p:nvSpPr>
          <p:cNvPr id="5" name="Овал 4"/>
          <p:cNvSpPr/>
          <p:nvPr/>
        </p:nvSpPr>
        <p:spPr>
          <a:xfrm>
            <a:off x="1547664" y="1268760"/>
            <a:ext cx="1224136" cy="1152128"/>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Овал 5"/>
          <p:cNvSpPr/>
          <p:nvPr/>
        </p:nvSpPr>
        <p:spPr>
          <a:xfrm>
            <a:off x="1547664" y="2564904"/>
            <a:ext cx="1224136" cy="1152128"/>
          </a:xfrm>
          <a:prstGeom prst="ellipse">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Овал 6"/>
          <p:cNvSpPr/>
          <p:nvPr/>
        </p:nvSpPr>
        <p:spPr>
          <a:xfrm>
            <a:off x="1547664" y="4005064"/>
            <a:ext cx="1224136" cy="115212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Овал 7"/>
          <p:cNvSpPr/>
          <p:nvPr/>
        </p:nvSpPr>
        <p:spPr>
          <a:xfrm>
            <a:off x="7020272" y="5517232"/>
            <a:ext cx="1224136" cy="1152128"/>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Овал 8"/>
          <p:cNvSpPr/>
          <p:nvPr/>
        </p:nvSpPr>
        <p:spPr>
          <a:xfrm>
            <a:off x="179512" y="5373216"/>
            <a:ext cx="1224136" cy="1152128"/>
          </a:xfrm>
          <a:prstGeom prst="ellipse">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Равнобедренный треугольник 13"/>
          <p:cNvSpPr/>
          <p:nvPr/>
        </p:nvSpPr>
        <p:spPr>
          <a:xfrm>
            <a:off x="3419872" y="3933056"/>
            <a:ext cx="1656184" cy="1008112"/>
          </a:xfrm>
          <a:prstGeom prst="triangle">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Равнобедренный треугольник 14"/>
          <p:cNvSpPr/>
          <p:nvPr/>
        </p:nvSpPr>
        <p:spPr>
          <a:xfrm>
            <a:off x="3419872" y="2636912"/>
            <a:ext cx="1656184" cy="1008112"/>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Равнобедренный треугольник 15"/>
          <p:cNvSpPr/>
          <p:nvPr/>
        </p:nvSpPr>
        <p:spPr>
          <a:xfrm>
            <a:off x="1403648" y="5517232"/>
            <a:ext cx="1656184" cy="1008112"/>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16"/>
          <p:cNvSpPr/>
          <p:nvPr/>
        </p:nvSpPr>
        <p:spPr>
          <a:xfrm>
            <a:off x="5868144" y="1340768"/>
            <a:ext cx="2016224" cy="864096"/>
          </a:xfrm>
          <a:prstGeom prst="rect">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p:cNvSpPr/>
          <p:nvPr/>
        </p:nvSpPr>
        <p:spPr>
          <a:xfrm>
            <a:off x="5940152" y="2636912"/>
            <a:ext cx="2016224" cy="86409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Прямоугольник 18"/>
          <p:cNvSpPr/>
          <p:nvPr/>
        </p:nvSpPr>
        <p:spPr>
          <a:xfrm>
            <a:off x="5940152" y="4005064"/>
            <a:ext cx="2016224" cy="86409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Прямоугольник 19"/>
          <p:cNvSpPr/>
          <p:nvPr/>
        </p:nvSpPr>
        <p:spPr>
          <a:xfrm>
            <a:off x="4932040" y="5733256"/>
            <a:ext cx="2016224" cy="86409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Равнобедренный треугольник 9"/>
          <p:cNvSpPr/>
          <p:nvPr/>
        </p:nvSpPr>
        <p:spPr>
          <a:xfrm>
            <a:off x="3131840" y="5517232"/>
            <a:ext cx="1656184" cy="1008112"/>
          </a:xfrm>
          <a:prstGeom prst="triangl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Управляющая кнопка: домой 20">
            <a:hlinkClick r:id="" action="ppaction://noaction" highlightClick="1"/>
          </p:cNvPr>
          <p:cNvSpPr/>
          <p:nvPr/>
        </p:nvSpPr>
        <p:spPr>
          <a:xfrm>
            <a:off x="8532440" y="0"/>
            <a:ext cx="611560" cy="69269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Управляющая кнопка: далее 21">
            <a:hlinkClick r:id="" action="ppaction://hlinkshowjump?jump=nextslide" highlightClick="1"/>
          </p:cNvPr>
          <p:cNvSpPr/>
          <p:nvPr/>
        </p:nvSpPr>
        <p:spPr>
          <a:xfrm>
            <a:off x="8748464" y="6453336"/>
            <a:ext cx="395536" cy="404664"/>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Управляющая кнопка: назад 22">
            <a:hlinkClick r:id="" action="ppaction://hlinkshowjump?jump=previousslide" highlightClick="1"/>
          </p:cNvPr>
          <p:cNvSpPr/>
          <p:nvPr/>
        </p:nvSpPr>
        <p:spPr>
          <a:xfrm>
            <a:off x="8316416" y="6453336"/>
            <a:ext cx="432048" cy="404664"/>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4" name="Прямая соединительная линия 23"/>
          <p:cNvCxnSpPr/>
          <p:nvPr/>
        </p:nvCxnSpPr>
        <p:spPr>
          <a:xfrm>
            <a:off x="0" y="5229200"/>
            <a:ext cx="9144000"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655445"/>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64" presetClass="path" presetSubtype="0" accel="50000" decel="50000" fill="hold" grpId="0" nodeType="clickEffect">
                                  <p:stCondLst>
                                    <p:cond delay="0"/>
                                  </p:stCondLst>
                                  <p:childTnLst>
                                    <p:animMotion origin="layout" path="M 3.88889E-6 -3.00578E-6 L 0.01979 -0.59768 " pathEditMode="relative" rAng="0" ptsTypes="AA">
                                      <p:cBhvr>
                                        <p:cTn id="6" dur="2000" fill="hold"/>
                                        <p:tgtEl>
                                          <p:spTgt spid="10"/>
                                        </p:tgtEl>
                                        <p:attrNameLst>
                                          <p:attrName>ppt_x</p:attrName>
                                          <p:attrName>ppt_y</p:attrName>
                                        </p:attrNameLst>
                                      </p:cBhvr>
                                      <p:rCtr x="1000" y="-29900"/>
                                    </p:animMotion>
                                  </p:childTnLst>
                                </p:cTn>
                              </p:par>
                            </p:childTnLst>
                          </p:cTn>
                        </p:par>
                      </p:childTnLst>
                    </p:cTn>
                  </p:par>
                </p:childTnLst>
              </p:cTn>
              <p:nextCondLst>
                <p:cond evt="onClick" delay="0">
                  <p:tgtEl>
                    <p:spTgt spid="10"/>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35" presetClass="emph" presetSubtype="0" fill="hold" grpId="0" nodeType="clickEffect">
                                  <p:stCondLst>
                                    <p:cond delay="0"/>
                                  </p:stCondLst>
                                  <p:childTnLst>
                                    <p:anim calcmode="discrete" valueType="str">
                                      <p:cBhvr>
                                        <p:cTn id="11" dur="500" fill="hold"/>
                                        <p:tgtEl>
                                          <p:spTgt spid="9"/>
                                        </p:tgtEl>
                                        <p:attrNameLst>
                                          <p:attrName>style.visibility</p:attrName>
                                        </p:attrNameLst>
                                      </p:cBhvr>
                                      <p:tavLst>
                                        <p:tav tm="0">
                                          <p:val>
                                            <p:strVal val="hidden"/>
                                          </p:val>
                                        </p:tav>
                                        <p:tav tm="50000">
                                          <p:val>
                                            <p:strVal val="visible"/>
                                          </p:val>
                                        </p:tav>
                                      </p:tavLst>
                                    </p:anim>
                                  </p:childTnLst>
                                </p:cTn>
                              </p:par>
                            </p:childTnLst>
                          </p:cTn>
                        </p:par>
                      </p:childTnLst>
                    </p:cTn>
                  </p:par>
                </p:childTnLst>
              </p:cTn>
              <p:nextCondLst>
                <p:cond evt="onClick" delay="0">
                  <p:tgtEl>
                    <p:spTgt spid="9"/>
                  </p:tgtEl>
                </p:cond>
              </p:nextCondLst>
            </p:seq>
            <p:seq concurrent="1" nextAc="seek">
              <p:cTn id="12" restart="whenNotActive" fill="hold" evtFilter="cancelBubble" nodeType="interactiveSeq">
                <p:stCondLst>
                  <p:cond evt="onClick" delay="0">
                    <p:tgtEl>
                      <p:spTgt spid="16"/>
                    </p:tgtEl>
                  </p:cond>
                </p:stCondLst>
                <p:endSync evt="end" delay="0">
                  <p:rtn val="all"/>
                </p:endSync>
                <p:childTnLst>
                  <p:par>
                    <p:cTn id="13" fill="hold">
                      <p:stCondLst>
                        <p:cond delay="0"/>
                      </p:stCondLst>
                      <p:childTnLst>
                        <p:par>
                          <p:cTn id="14" fill="hold">
                            <p:stCondLst>
                              <p:cond delay="0"/>
                            </p:stCondLst>
                            <p:childTnLst>
                              <p:par>
                                <p:cTn id="15" presetID="35" presetClass="emph" presetSubtype="0" fill="hold" grpId="0" nodeType="clickEffect">
                                  <p:stCondLst>
                                    <p:cond delay="0"/>
                                  </p:stCondLst>
                                  <p:childTnLst>
                                    <p:anim calcmode="discrete" valueType="str">
                                      <p:cBhvr>
                                        <p:cTn id="16" dur="500" fill="hold"/>
                                        <p:tgtEl>
                                          <p:spTgt spid="16"/>
                                        </p:tgtEl>
                                        <p:attrNameLst>
                                          <p:attrName>style.visibility</p:attrName>
                                        </p:attrNameLst>
                                      </p:cBhvr>
                                      <p:tavLst>
                                        <p:tav tm="0">
                                          <p:val>
                                            <p:strVal val="hidden"/>
                                          </p:val>
                                        </p:tav>
                                        <p:tav tm="50000">
                                          <p:val>
                                            <p:strVal val="visible"/>
                                          </p:val>
                                        </p:tav>
                                      </p:tavLst>
                                    </p:anim>
                                  </p:childTnLst>
                                </p:cTn>
                              </p:par>
                            </p:childTnLst>
                          </p:cTn>
                        </p:par>
                      </p:childTnLst>
                    </p:cTn>
                  </p:par>
                </p:childTnLst>
              </p:cTn>
              <p:nextCondLst>
                <p:cond evt="onClick" delay="0">
                  <p:tgtEl>
                    <p:spTgt spid="16"/>
                  </p:tgtEl>
                </p:cond>
              </p:nextCondLst>
            </p:seq>
            <p:seq concurrent="1" nextAc="seek">
              <p:cTn id="17" restart="whenNotActive" fill="hold" evtFilter="cancelBubble" nodeType="interactiveSeq">
                <p:stCondLst>
                  <p:cond evt="onClick" delay="0">
                    <p:tgtEl>
                      <p:spTgt spid="20"/>
                    </p:tgtEl>
                  </p:cond>
                </p:stCondLst>
                <p:endSync evt="end" delay="0">
                  <p:rtn val="all"/>
                </p:endSync>
                <p:childTnLst>
                  <p:par>
                    <p:cTn id="18" fill="hold">
                      <p:stCondLst>
                        <p:cond delay="0"/>
                      </p:stCondLst>
                      <p:childTnLst>
                        <p:par>
                          <p:cTn id="19" fill="hold">
                            <p:stCondLst>
                              <p:cond delay="0"/>
                            </p:stCondLst>
                            <p:childTnLst>
                              <p:par>
                                <p:cTn id="20" presetID="35" presetClass="emph" presetSubtype="0" fill="hold" grpId="0" nodeType="clickEffect">
                                  <p:stCondLst>
                                    <p:cond delay="0"/>
                                  </p:stCondLst>
                                  <p:childTnLst>
                                    <p:anim calcmode="discrete" valueType="str">
                                      <p:cBhvr>
                                        <p:cTn id="21" dur="500" fill="hold"/>
                                        <p:tgtEl>
                                          <p:spTgt spid="20"/>
                                        </p:tgtEl>
                                        <p:attrNameLst>
                                          <p:attrName>style.visibility</p:attrName>
                                        </p:attrNameLst>
                                      </p:cBhvr>
                                      <p:tavLst>
                                        <p:tav tm="0">
                                          <p:val>
                                            <p:strVal val="hidden"/>
                                          </p:val>
                                        </p:tav>
                                        <p:tav tm="50000">
                                          <p:val>
                                            <p:strVal val="visible"/>
                                          </p:val>
                                        </p:tav>
                                      </p:tavLst>
                                    </p:anim>
                                  </p:childTnLst>
                                </p:cTn>
                              </p:par>
                            </p:childTnLst>
                          </p:cTn>
                        </p:par>
                      </p:childTnLst>
                    </p:cTn>
                  </p:par>
                </p:childTnLst>
              </p:cTn>
              <p:nextCondLst>
                <p:cond evt="onClick" delay="0">
                  <p:tgtEl>
                    <p:spTgt spid="20"/>
                  </p:tgtEl>
                </p:cond>
              </p:nextCondLst>
            </p:seq>
            <p:seq concurrent="1" nextAc="seek">
              <p:cTn id="22" restart="whenNotActive" fill="hold" evtFilter="cancelBubble" nodeType="interactiveSeq">
                <p:stCondLst>
                  <p:cond evt="onClick" delay="0">
                    <p:tgtEl>
                      <p:spTgt spid="8"/>
                    </p:tgtEl>
                  </p:cond>
                </p:stCondLst>
                <p:endSync evt="end" delay="0">
                  <p:rtn val="all"/>
                </p:endSync>
                <p:childTnLst>
                  <p:par>
                    <p:cTn id="23" fill="hold">
                      <p:stCondLst>
                        <p:cond delay="0"/>
                      </p:stCondLst>
                      <p:childTnLst>
                        <p:par>
                          <p:cTn id="24" fill="hold">
                            <p:stCondLst>
                              <p:cond delay="0"/>
                            </p:stCondLst>
                            <p:childTnLst>
                              <p:par>
                                <p:cTn id="25" presetID="35" presetClass="emph" presetSubtype="0" fill="hold" grpId="0" nodeType="clickEffect">
                                  <p:stCondLst>
                                    <p:cond delay="0"/>
                                  </p:stCondLst>
                                  <p:childTnLst>
                                    <p:anim calcmode="discrete" valueType="str">
                                      <p:cBhvr>
                                        <p:cTn id="26" dur="500" fill="hold"/>
                                        <p:tgtEl>
                                          <p:spTgt spid="8"/>
                                        </p:tgtEl>
                                        <p:attrNameLst>
                                          <p:attrName>style.visibility</p:attrName>
                                        </p:attrNameLst>
                                      </p:cBhvr>
                                      <p:tavLst>
                                        <p:tav tm="0">
                                          <p:val>
                                            <p:strVal val="hidden"/>
                                          </p:val>
                                        </p:tav>
                                        <p:tav tm="50000">
                                          <p:val>
                                            <p:strVal val="visible"/>
                                          </p:val>
                                        </p:tav>
                                      </p:tavLst>
                                    </p:anim>
                                  </p:childTnLst>
                                </p:cTn>
                              </p:par>
                            </p:childTnLst>
                          </p:cTn>
                        </p:par>
                      </p:childTnLst>
                    </p:cTn>
                  </p:par>
                </p:childTnLst>
              </p:cTn>
              <p:nextCondLst>
                <p:cond evt="onClick" delay="0">
                  <p:tgtEl>
                    <p:spTgt spid="8"/>
                  </p:tgtEl>
                </p:cond>
              </p:nextCondLst>
            </p:seq>
          </p:childTnLst>
        </p:cTn>
      </p:par>
    </p:tnLst>
    <p:bldLst>
      <p:bldP spid="8" grpId="0" animBg="1"/>
      <p:bldP spid="9" grpId="0" animBg="1"/>
      <p:bldP spid="16" grpId="0" animBg="1"/>
      <p:bldP spid="20"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539552" y="0"/>
            <a:ext cx="8229600" cy="1143000"/>
          </a:xfrm>
        </p:spPr>
        <p:txBody>
          <a:bodyPr>
            <a:normAutofit/>
          </a:bodyPr>
          <a:lstStyle/>
          <a:p>
            <a:r>
              <a:rPr lang="ru-RU"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Impact" pitchFamily="34" charset="0"/>
              </a:rPr>
              <a:t>ЧЕГО НЕ ХВАТАЕТ?</a:t>
            </a:r>
            <a:endParaRPr lang="ru-RU"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Impact" pitchFamily="34" charset="0"/>
            </a:endParaRPr>
          </a:p>
        </p:txBody>
      </p:sp>
      <p:pic>
        <p:nvPicPr>
          <p:cNvPr id="5" name="Picture 2" descr="C:\Users\user\Desktop\матем игры\tomato_PNG12595.png"/>
          <p:cNvPicPr>
            <a:picLocks noGrp="1" noChangeAspect="1" noChangeArrowheads="1"/>
          </p:cNvPicPr>
          <p:nvPr>
            <p:ph sz="half" idx="1"/>
          </p:nvPr>
        </p:nvPicPr>
        <p:blipFill>
          <a:blip r:embed="rId2" cstate="print"/>
          <a:srcRect/>
          <a:stretch>
            <a:fillRect/>
          </a:stretch>
        </p:blipFill>
        <p:spPr bwMode="auto">
          <a:xfrm>
            <a:off x="467544" y="1496544"/>
            <a:ext cx="1764704" cy="1675115"/>
          </a:xfrm>
          <a:prstGeom prst="rect">
            <a:avLst/>
          </a:prstGeom>
          <a:noFill/>
        </p:spPr>
      </p:pic>
      <p:pic>
        <p:nvPicPr>
          <p:cNvPr id="2052" name="Picture 4" descr="C:\Users\user\Desktop\матем игры\carrot_PNG4997.png"/>
          <p:cNvPicPr>
            <a:picLocks noChangeAspect="1" noChangeArrowheads="1"/>
          </p:cNvPicPr>
          <p:nvPr/>
        </p:nvPicPr>
        <p:blipFill>
          <a:blip r:embed="rId3" cstate="print"/>
          <a:srcRect/>
          <a:stretch>
            <a:fillRect/>
          </a:stretch>
        </p:blipFill>
        <p:spPr bwMode="auto">
          <a:xfrm>
            <a:off x="3097623" y="4869160"/>
            <a:ext cx="2410481" cy="1512168"/>
          </a:xfrm>
          <a:prstGeom prst="rect">
            <a:avLst/>
          </a:prstGeom>
          <a:noFill/>
        </p:spPr>
      </p:pic>
      <p:pic>
        <p:nvPicPr>
          <p:cNvPr id="2053" name="Picture 5" descr="C:\Users\user\Desktop\матем игры\original.png"/>
          <p:cNvPicPr>
            <a:picLocks noChangeAspect="1" noChangeArrowheads="1"/>
          </p:cNvPicPr>
          <p:nvPr/>
        </p:nvPicPr>
        <p:blipFill>
          <a:blip r:embed="rId4" cstate="print"/>
          <a:srcRect/>
          <a:stretch>
            <a:fillRect/>
          </a:stretch>
        </p:blipFill>
        <p:spPr bwMode="auto">
          <a:xfrm>
            <a:off x="323527" y="5085184"/>
            <a:ext cx="2163797" cy="1368152"/>
          </a:xfrm>
          <a:prstGeom prst="rect">
            <a:avLst/>
          </a:prstGeom>
          <a:noFill/>
        </p:spPr>
      </p:pic>
      <p:pic>
        <p:nvPicPr>
          <p:cNvPr id="8" name="Picture 5" descr="C:\Users\user\Desktop\матем игры\original.png"/>
          <p:cNvPicPr>
            <a:picLocks noChangeAspect="1" noChangeArrowheads="1"/>
          </p:cNvPicPr>
          <p:nvPr/>
        </p:nvPicPr>
        <p:blipFill>
          <a:blip r:embed="rId5" cstate="print"/>
          <a:srcRect/>
          <a:stretch>
            <a:fillRect/>
          </a:stretch>
        </p:blipFill>
        <p:spPr bwMode="auto">
          <a:xfrm>
            <a:off x="6444208" y="3284984"/>
            <a:ext cx="2448272" cy="1548022"/>
          </a:xfrm>
          <a:prstGeom prst="rect">
            <a:avLst/>
          </a:prstGeom>
          <a:noFill/>
        </p:spPr>
      </p:pic>
      <p:pic>
        <p:nvPicPr>
          <p:cNvPr id="9" name="Picture 5" descr="C:\Users\user\Desktop\матем игры\original.png"/>
          <p:cNvPicPr>
            <a:picLocks noChangeAspect="1" noChangeArrowheads="1"/>
          </p:cNvPicPr>
          <p:nvPr/>
        </p:nvPicPr>
        <p:blipFill>
          <a:blip r:embed="rId5" cstate="print"/>
          <a:srcRect/>
          <a:stretch>
            <a:fillRect/>
          </a:stretch>
        </p:blipFill>
        <p:spPr bwMode="auto">
          <a:xfrm>
            <a:off x="3239081" y="1844824"/>
            <a:ext cx="2357876" cy="1490866"/>
          </a:xfrm>
          <a:prstGeom prst="rect">
            <a:avLst/>
          </a:prstGeom>
          <a:noFill/>
        </p:spPr>
      </p:pic>
      <p:pic>
        <p:nvPicPr>
          <p:cNvPr id="10" name="Picture 4" descr="C:\Users\user\Desktop\матем игры\carrot_PNG4997.png"/>
          <p:cNvPicPr>
            <a:picLocks noChangeAspect="1" noChangeArrowheads="1"/>
          </p:cNvPicPr>
          <p:nvPr/>
        </p:nvPicPr>
        <p:blipFill>
          <a:blip r:embed="rId6" cstate="print"/>
          <a:srcRect/>
          <a:stretch>
            <a:fillRect/>
          </a:stretch>
        </p:blipFill>
        <p:spPr bwMode="auto">
          <a:xfrm>
            <a:off x="0" y="3182211"/>
            <a:ext cx="2411760" cy="1512970"/>
          </a:xfrm>
          <a:prstGeom prst="rect">
            <a:avLst/>
          </a:prstGeom>
          <a:noFill/>
        </p:spPr>
      </p:pic>
      <p:pic>
        <p:nvPicPr>
          <p:cNvPr id="11" name="Picture 4" descr="C:\Users\user\Desktop\матем игры\carrot_PNG4997.png"/>
          <p:cNvPicPr>
            <a:picLocks noChangeAspect="1" noChangeArrowheads="1"/>
          </p:cNvPicPr>
          <p:nvPr/>
        </p:nvPicPr>
        <p:blipFill>
          <a:blip r:embed="rId7" cstate="print"/>
          <a:srcRect/>
          <a:stretch>
            <a:fillRect/>
          </a:stretch>
        </p:blipFill>
        <p:spPr bwMode="auto">
          <a:xfrm>
            <a:off x="6300191" y="1556792"/>
            <a:ext cx="2309397" cy="1448755"/>
          </a:xfrm>
          <a:prstGeom prst="rect">
            <a:avLst/>
          </a:prstGeom>
          <a:noFill/>
        </p:spPr>
      </p:pic>
      <p:pic>
        <p:nvPicPr>
          <p:cNvPr id="12" name="Picture 2" descr="C:\Users\user\Desktop\матем игры\tomato_PNG12595.png"/>
          <p:cNvPicPr>
            <a:picLocks noChangeAspect="1" noChangeArrowheads="1"/>
          </p:cNvPicPr>
          <p:nvPr/>
        </p:nvPicPr>
        <p:blipFill>
          <a:blip r:embed="rId8" cstate="print"/>
          <a:srcRect/>
          <a:stretch>
            <a:fillRect/>
          </a:stretch>
        </p:blipFill>
        <p:spPr bwMode="auto">
          <a:xfrm>
            <a:off x="6516216" y="4869160"/>
            <a:ext cx="1666573" cy="1581966"/>
          </a:xfrm>
          <a:prstGeom prst="rect">
            <a:avLst/>
          </a:prstGeom>
          <a:noFill/>
        </p:spPr>
      </p:pic>
      <p:pic>
        <p:nvPicPr>
          <p:cNvPr id="13" name="Picture 2" descr="C:\Users\user\Desktop\матем игры\tomato_PNG12595.png"/>
          <p:cNvPicPr>
            <a:picLocks noChangeAspect="1" noChangeArrowheads="1"/>
          </p:cNvPicPr>
          <p:nvPr/>
        </p:nvPicPr>
        <p:blipFill>
          <a:blip r:embed="rId9" cstate="print"/>
          <a:srcRect/>
          <a:stretch>
            <a:fillRect/>
          </a:stretch>
        </p:blipFill>
        <p:spPr bwMode="auto">
          <a:xfrm>
            <a:off x="3491880" y="3212976"/>
            <a:ext cx="1656184" cy="1572104"/>
          </a:xfrm>
          <a:prstGeom prst="rect">
            <a:avLst/>
          </a:prstGeom>
          <a:noFill/>
        </p:spPr>
      </p:pic>
      <p:sp>
        <p:nvSpPr>
          <p:cNvPr id="14" name="Прямоугольник 13"/>
          <p:cNvSpPr/>
          <p:nvPr/>
        </p:nvSpPr>
        <p:spPr>
          <a:xfrm>
            <a:off x="3419872" y="3212976"/>
            <a:ext cx="1944216" cy="158417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7200" b="1" dirty="0" smtClean="0">
                <a:solidFill>
                  <a:srgbClr val="FF0000"/>
                </a:solidFill>
                <a:latin typeface="Franklin Gothic Heavy" pitchFamily="34" charset="0"/>
              </a:rPr>
              <a:t>?</a:t>
            </a:r>
            <a:endParaRPr lang="ru-RU" sz="7200" b="1" dirty="0">
              <a:solidFill>
                <a:srgbClr val="FF0000"/>
              </a:solidFill>
              <a:latin typeface="Franklin Gothic Heavy" pitchFamily="34" charset="0"/>
            </a:endParaRPr>
          </a:p>
        </p:txBody>
      </p:sp>
      <p:cxnSp>
        <p:nvCxnSpPr>
          <p:cNvPr id="16" name="Прямая соединительная линия 15"/>
          <p:cNvCxnSpPr/>
          <p:nvPr/>
        </p:nvCxnSpPr>
        <p:spPr>
          <a:xfrm>
            <a:off x="0" y="3212976"/>
            <a:ext cx="9144000"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0" y="4797152"/>
            <a:ext cx="9144000"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a:off x="0" y="1196752"/>
            <a:ext cx="9144000"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a:off x="0" y="6453336"/>
            <a:ext cx="9144000"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a:off x="2699792" y="1196752"/>
            <a:ext cx="72008" cy="5256584"/>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a:off x="6012160" y="1196752"/>
            <a:ext cx="72008" cy="5256584"/>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Управляющая кнопка: домой 20">
            <a:hlinkClick r:id="" action="ppaction://noaction" highlightClick="1"/>
          </p:cNvPr>
          <p:cNvSpPr/>
          <p:nvPr/>
        </p:nvSpPr>
        <p:spPr>
          <a:xfrm>
            <a:off x="8460432" y="0"/>
            <a:ext cx="683568" cy="6206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Управляющая кнопка: далее 21">
            <a:hlinkClick r:id="" action="ppaction://hlinkshowjump?jump=nextslide" highlightClick="1"/>
          </p:cNvPr>
          <p:cNvSpPr/>
          <p:nvPr/>
        </p:nvSpPr>
        <p:spPr>
          <a:xfrm>
            <a:off x="8604448" y="6453336"/>
            <a:ext cx="539552" cy="404664"/>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Управляющая кнопка: назад 22">
            <a:hlinkClick r:id="" action="ppaction://hlinkshowjump?jump=previousslide" highlightClick="1"/>
          </p:cNvPr>
          <p:cNvSpPr/>
          <p:nvPr/>
        </p:nvSpPr>
        <p:spPr>
          <a:xfrm>
            <a:off x="8244408" y="6453336"/>
            <a:ext cx="432048" cy="404664"/>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461690464"/>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14"/>
                                        </p:tgtEl>
                                      </p:cBhvr>
                                    </p:animEffect>
                                    <p:set>
                                      <p:cBhvr>
                                        <p:cTn id="7" dur="1" fill="hold">
                                          <p:stCondLst>
                                            <p:cond delay="19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bldLst>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539552" y="0"/>
            <a:ext cx="8229600" cy="1143000"/>
          </a:xfrm>
        </p:spPr>
        <p:txBody>
          <a:bodyPr>
            <a:normAutofit/>
          </a:bodyPr>
          <a:lstStyle/>
          <a:p>
            <a:r>
              <a:rPr lang="ru-RU"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Impact" pitchFamily="34" charset="0"/>
              </a:rPr>
              <a:t>КОГО НЕ ХВАТАЕТ?</a:t>
            </a:r>
            <a:endParaRPr lang="ru-RU"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Impact" pitchFamily="34" charset="0"/>
            </a:endParaRPr>
          </a:p>
        </p:txBody>
      </p:sp>
      <p:cxnSp>
        <p:nvCxnSpPr>
          <p:cNvPr id="16" name="Прямая соединительная линия 15"/>
          <p:cNvCxnSpPr/>
          <p:nvPr/>
        </p:nvCxnSpPr>
        <p:spPr>
          <a:xfrm>
            <a:off x="0" y="2852936"/>
            <a:ext cx="9144000"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0" y="4725144"/>
            <a:ext cx="9144000"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a:off x="0" y="1124744"/>
            <a:ext cx="9144000"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a:off x="0" y="6453336"/>
            <a:ext cx="9144000"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a:off x="2699792" y="1124744"/>
            <a:ext cx="72008" cy="5328592"/>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a:off x="6012160" y="1124744"/>
            <a:ext cx="72008" cy="5328592"/>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pic>
        <p:nvPicPr>
          <p:cNvPr id="1026" name="Picture 2" descr="C:\Users\user\Desktop\матем игры\0_135054_127380a6_orig.png"/>
          <p:cNvPicPr>
            <a:picLocks noChangeAspect="1" noChangeArrowheads="1"/>
          </p:cNvPicPr>
          <p:nvPr/>
        </p:nvPicPr>
        <p:blipFill>
          <a:blip r:embed="rId2" cstate="print"/>
          <a:srcRect/>
          <a:stretch>
            <a:fillRect/>
          </a:stretch>
        </p:blipFill>
        <p:spPr bwMode="auto">
          <a:xfrm>
            <a:off x="323528" y="980728"/>
            <a:ext cx="1792685" cy="1828925"/>
          </a:xfrm>
          <a:prstGeom prst="rect">
            <a:avLst/>
          </a:prstGeom>
          <a:noFill/>
        </p:spPr>
      </p:pic>
      <p:pic>
        <p:nvPicPr>
          <p:cNvPr id="23" name="Picture 2" descr="C:\Users\user\Desktop\матем игры\0_135054_127380a6_orig.png"/>
          <p:cNvPicPr>
            <a:picLocks noChangeAspect="1" noChangeArrowheads="1"/>
          </p:cNvPicPr>
          <p:nvPr/>
        </p:nvPicPr>
        <p:blipFill>
          <a:blip r:embed="rId2" cstate="print"/>
          <a:srcRect/>
          <a:stretch>
            <a:fillRect/>
          </a:stretch>
        </p:blipFill>
        <p:spPr bwMode="auto">
          <a:xfrm>
            <a:off x="3275856" y="4581128"/>
            <a:ext cx="1792685" cy="1828925"/>
          </a:xfrm>
          <a:prstGeom prst="rect">
            <a:avLst/>
          </a:prstGeom>
          <a:noFill/>
        </p:spPr>
      </p:pic>
      <p:pic>
        <p:nvPicPr>
          <p:cNvPr id="25" name="Picture 2" descr="C:\Users\user\Desktop\матем игры\0_135054_127380a6_orig.png"/>
          <p:cNvPicPr>
            <a:picLocks noChangeAspect="1" noChangeArrowheads="1"/>
          </p:cNvPicPr>
          <p:nvPr/>
        </p:nvPicPr>
        <p:blipFill>
          <a:blip r:embed="rId2" cstate="print"/>
          <a:srcRect/>
          <a:stretch>
            <a:fillRect/>
          </a:stretch>
        </p:blipFill>
        <p:spPr bwMode="auto">
          <a:xfrm>
            <a:off x="6084168" y="2708920"/>
            <a:ext cx="1792685" cy="1828925"/>
          </a:xfrm>
          <a:prstGeom prst="rect">
            <a:avLst/>
          </a:prstGeom>
          <a:noFill/>
        </p:spPr>
      </p:pic>
      <p:pic>
        <p:nvPicPr>
          <p:cNvPr id="27" name="Picture 2" descr="C:\Users\user\Desktop\матем игры\1414359303_5-www.radionetplus.ru.png"/>
          <p:cNvPicPr>
            <a:picLocks noChangeAspect="1" noChangeArrowheads="1"/>
          </p:cNvPicPr>
          <p:nvPr/>
        </p:nvPicPr>
        <p:blipFill>
          <a:blip r:embed="rId3" cstate="print"/>
          <a:srcRect/>
          <a:stretch>
            <a:fillRect/>
          </a:stretch>
        </p:blipFill>
        <p:spPr bwMode="auto">
          <a:xfrm>
            <a:off x="323528" y="2924944"/>
            <a:ext cx="1796008" cy="1670201"/>
          </a:xfrm>
          <a:prstGeom prst="rect">
            <a:avLst/>
          </a:prstGeom>
          <a:noFill/>
        </p:spPr>
      </p:pic>
      <p:pic>
        <p:nvPicPr>
          <p:cNvPr id="28" name="Picture 2" descr="C:\Users\user\Desktop\матем игры\1414359303_5-www.radionetplus.ru.png"/>
          <p:cNvPicPr>
            <a:picLocks noChangeAspect="1" noChangeArrowheads="1"/>
          </p:cNvPicPr>
          <p:nvPr/>
        </p:nvPicPr>
        <p:blipFill>
          <a:blip r:embed="rId4" cstate="print"/>
          <a:srcRect/>
          <a:stretch>
            <a:fillRect/>
          </a:stretch>
        </p:blipFill>
        <p:spPr bwMode="auto">
          <a:xfrm>
            <a:off x="3563888" y="1124744"/>
            <a:ext cx="1724000" cy="1603237"/>
          </a:xfrm>
          <a:prstGeom prst="rect">
            <a:avLst/>
          </a:prstGeom>
          <a:noFill/>
        </p:spPr>
      </p:pic>
      <p:pic>
        <p:nvPicPr>
          <p:cNvPr id="1028" name="Picture 4" descr="C:\Users\user\Desktop\матем игры\hello_html_f6f8c54.png"/>
          <p:cNvPicPr>
            <a:picLocks noChangeAspect="1" noChangeArrowheads="1"/>
          </p:cNvPicPr>
          <p:nvPr/>
        </p:nvPicPr>
        <p:blipFill>
          <a:blip r:embed="rId5" cstate="print"/>
          <a:srcRect/>
          <a:stretch>
            <a:fillRect/>
          </a:stretch>
        </p:blipFill>
        <p:spPr bwMode="auto">
          <a:xfrm>
            <a:off x="3707904" y="2780928"/>
            <a:ext cx="1512168" cy="2088232"/>
          </a:xfrm>
          <a:prstGeom prst="rect">
            <a:avLst/>
          </a:prstGeom>
          <a:noFill/>
        </p:spPr>
      </p:pic>
      <p:pic>
        <p:nvPicPr>
          <p:cNvPr id="29" name="Picture 4" descr="C:\Users\user\Desktop\матем игры\hello_html_f6f8c54.png"/>
          <p:cNvPicPr>
            <a:picLocks noChangeAspect="1" noChangeArrowheads="1"/>
          </p:cNvPicPr>
          <p:nvPr/>
        </p:nvPicPr>
        <p:blipFill>
          <a:blip r:embed="rId5" cstate="print"/>
          <a:srcRect/>
          <a:stretch>
            <a:fillRect/>
          </a:stretch>
        </p:blipFill>
        <p:spPr bwMode="auto">
          <a:xfrm>
            <a:off x="7308304" y="1052736"/>
            <a:ext cx="1512168" cy="2088232"/>
          </a:xfrm>
          <a:prstGeom prst="rect">
            <a:avLst/>
          </a:prstGeom>
          <a:noFill/>
        </p:spPr>
      </p:pic>
      <p:pic>
        <p:nvPicPr>
          <p:cNvPr id="30" name="Picture 4" descr="C:\Users\user\Desktop\матем игры\hello_html_f6f8c54.png"/>
          <p:cNvPicPr>
            <a:picLocks noChangeAspect="1" noChangeArrowheads="1"/>
          </p:cNvPicPr>
          <p:nvPr/>
        </p:nvPicPr>
        <p:blipFill>
          <a:blip r:embed="rId5" cstate="print"/>
          <a:srcRect/>
          <a:stretch>
            <a:fillRect/>
          </a:stretch>
        </p:blipFill>
        <p:spPr bwMode="auto">
          <a:xfrm>
            <a:off x="539552" y="4581128"/>
            <a:ext cx="1512168" cy="2088232"/>
          </a:xfrm>
          <a:prstGeom prst="rect">
            <a:avLst/>
          </a:prstGeom>
          <a:noFill/>
        </p:spPr>
      </p:pic>
      <p:pic>
        <p:nvPicPr>
          <p:cNvPr id="26" name="Picture 2" descr="C:\Users\user\Desktop\матем игры\1414359303_5-www.radionetplus.ru.png"/>
          <p:cNvPicPr>
            <a:picLocks noGrp="1" noChangeAspect="1" noChangeArrowheads="1"/>
          </p:cNvPicPr>
          <p:nvPr>
            <p:ph sz="half" idx="1"/>
          </p:nvPr>
        </p:nvPicPr>
        <p:blipFill>
          <a:blip r:embed="rId6" cstate="print"/>
          <a:srcRect/>
          <a:stretch>
            <a:fillRect/>
          </a:stretch>
        </p:blipFill>
        <p:spPr bwMode="auto">
          <a:xfrm>
            <a:off x="6588224" y="4653136"/>
            <a:ext cx="1835696" cy="1707109"/>
          </a:xfrm>
          <a:prstGeom prst="rect">
            <a:avLst/>
          </a:prstGeom>
          <a:noFill/>
        </p:spPr>
      </p:pic>
      <p:sp>
        <p:nvSpPr>
          <p:cNvPr id="14" name="Прямоугольник 13"/>
          <p:cNvSpPr/>
          <p:nvPr/>
        </p:nvSpPr>
        <p:spPr>
          <a:xfrm>
            <a:off x="6444208" y="4725144"/>
            <a:ext cx="1944216" cy="158417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7200" b="1" dirty="0" smtClean="0">
                <a:solidFill>
                  <a:srgbClr val="FF0000"/>
                </a:solidFill>
                <a:latin typeface="Franklin Gothic Heavy" pitchFamily="34" charset="0"/>
              </a:rPr>
              <a:t>?</a:t>
            </a:r>
            <a:endParaRPr lang="ru-RU" sz="7200" b="1" dirty="0">
              <a:solidFill>
                <a:srgbClr val="FF0000"/>
              </a:solidFill>
              <a:latin typeface="Franklin Gothic Heavy" pitchFamily="34" charset="0"/>
            </a:endParaRPr>
          </a:p>
        </p:txBody>
      </p:sp>
      <p:sp>
        <p:nvSpPr>
          <p:cNvPr id="21" name="Управляющая кнопка: домой 20">
            <a:hlinkClick r:id="" action="ppaction://noaction" highlightClick="1"/>
          </p:cNvPr>
          <p:cNvSpPr/>
          <p:nvPr/>
        </p:nvSpPr>
        <p:spPr>
          <a:xfrm>
            <a:off x="8532440" y="0"/>
            <a:ext cx="611560" cy="69269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Управляющая кнопка: далее 21">
            <a:hlinkClick r:id="" action="ppaction://hlinkshowjump?jump=nextslide" highlightClick="1"/>
          </p:cNvPr>
          <p:cNvSpPr/>
          <p:nvPr/>
        </p:nvSpPr>
        <p:spPr>
          <a:xfrm>
            <a:off x="8604448" y="6453336"/>
            <a:ext cx="539552" cy="404664"/>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Управляющая кнопка: назад 30">
            <a:hlinkClick r:id="" action="ppaction://hlinkshowjump?jump=previousslide" highlightClick="1"/>
          </p:cNvPr>
          <p:cNvSpPr/>
          <p:nvPr/>
        </p:nvSpPr>
        <p:spPr>
          <a:xfrm>
            <a:off x="8244408" y="6453336"/>
            <a:ext cx="432048" cy="404664"/>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928781273"/>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14"/>
                                        </p:tgtEl>
                                      </p:cBhvr>
                                    </p:animEffect>
                                    <p:set>
                                      <p:cBhvr>
                                        <p:cTn id="7" dur="1" fill="hold">
                                          <p:stCondLst>
                                            <p:cond delay="19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bldLst>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user\Desktop\матем игры\19931056.png"/>
          <p:cNvPicPr>
            <a:picLocks noChangeAspect="1" noChangeArrowheads="1"/>
          </p:cNvPicPr>
          <p:nvPr/>
        </p:nvPicPr>
        <p:blipFill>
          <a:blip r:embed="rId2" cstate="print"/>
          <a:srcRect/>
          <a:stretch>
            <a:fillRect/>
          </a:stretch>
        </p:blipFill>
        <p:spPr bwMode="auto">
          <a:xfrm>
            <a:off x="4283968" y="4221088"/>
            <a:ext cx="1594867" cy="956920"/>
          </a:xfrm>
          <a:prstGeom prst="rect">
            <a:avLst/>
          </a:prstGeom>
          <a:noFill/>
        </p:spPr>
      </p:pic>
      <p:pic>
        <p:nvPicPr>
          <p:cNvPr id="13" name="Picture 2" descr="C:\Users\user\Desktop\матем игры\19931056.png"/>
          <p:cNvPicPr>
            <a:picLocks noChangeAspect="1" noChangeArrowheads="1"/>
          </p:cNvPicPr>
          <p:nvPr/>
        </p:nvPicPr>
        <p:blipFill>
          <a:blip r:embed="rId2" cstate="print"/>
          <a:srcRect/>
          <a:stretch>
            <a:fillRect/>
          </a:stretch>
        </p:blipFill>
        <p:spPr bwMode="auto">
          <a:xfrm flipH="1">
            <a:off x="5652120" y="4077072"/>
            <a:ext cx="1429469" cy="1172944"/>
          </a:xfrm>
          <a:prstGeom prst="rect">
            <a:avLst/>
          </a:prstGeom>
          <a:noFill/>
        </p:spPr>
      </p:pic>
      <p:sp>
        <p:nvSpPr>
          <p:cNvPr id="4" name="Заголовок 1"/>
          <p:cNvSpPr>
            <a:spLocks noGrp="1"/>
          </p:cNvSpPr>
          <p:nvPr>
            <p:ph type="title"/>
          </p:nvPr>
        </p:nvSpPr>
        <p:spPr>
          <a:xfrm>
            <a:off x="457200" y="274638"/>
            <a:ext cx="8229600" cy="1143000"/>
          </a:xfrm>
        </p:spPr>
        <p:txBody>
          <a:bodyPr>
            <a:normAutofit/>
          </a:bodyPr>
          <a:lstStyle/>
          <a:p>
            <a:r>
              <a:rPr lang="ru-RU"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Impact" pitchFamily="34" charset="0"/>
              </a:rPr>
              <a:t>РЕШИ ЗАДАЧКУ</a:t>
            </a:r>
            <a:endParaRPr lang="ru-RU"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Impact" pitchFamily="34" charset="0"/>
            </a:endParaRPr>
          </a:p>
        </p:txBody>
      </p:sp>
      <p:pic>
        <p:nvPicPr>
          <p:cNvPr id="4098" name="Picture 2" descr="C:\Users\user\Desktop\матем игры\19931056.png"/>
          <p:cNvPicPr>
            <a:picLocks noChangeAspect="1" noChangeArrowheads="1"/>
          </p:cNvPicPr>
          <p:nvPr/>
        </p:nvPicPr>
        <p:blipFill>
          <a:blip r:embed="rId2" cstate="print"/>
          <a:srcRect/>
          <a:stretch>
            <a:fillRect/>
          </a:stretch>
        </p:blipFill>
        <p:spPr bwMode="auto">
          <a:xfrm>
            <a:off x="3851920" y="2348880"/>
            <a:ext cx="1954907" cy="1172944"/>
          </a:xfrm>
          <a:prstGeom prst="rect">
            <a:avLst/>
          </a:prstGeom>
          <a:noFill/>
        </p:spPr>
      </p:pic>
      <p:pic>
        <p:nvPicPr>
          <p:cNvPr id="4099" name="Picture 3" descr="C:\Users\user\Desktop\матем игры\free-to-use-amp-public-domain-pear-clip-art-68697.png"/>
          <p:cNvPicPr>
            <a:picLocks noChangeAspect="1" noChangeArrowheads="1"/>
          </p:cNvPicPr>
          <p:nvPr/>
        </p:nvPicPr>
        <p:blipFill>
          <a:blip r:embed="rId3" cstate="print"/>
          <a:srcRect/>
          <a:stretch>
            <a:fillRect/>
          </a:stretch>
        </p:blipFill>
        <p:spPr bwMode="auto">
          <a:xfrm>
            <a:off x="395536" y="1772816"/>
            <a:ext cx="1836723" cy="2206190"/>
          </a:xfrm>
          <a:prstGeom prst="rect">
            <a:avLst/>
          </a:prstGeom>
          <a:noFill/>
        </p:spPr>
      </p:pic>
      <p:sp>
        <p:nvSpPr>
          <p:cNvPr id="5" name="Плюс 4"/>
          <p:cNvSpPr/>
          <p:nvPr/>
        </p:nvSpPr>
        <p:spPr>
          <a:xfrm>
            <a:off x="2483768" y="2204864"/>
            <a:ext cx="1152128" cy="144016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Равно 5"/>
          <p:cNvSpPr/>
          <p:nvPr/>
        </p:nvSpPr>
        <p:spPr>
          <a:xfrm>
            <a:off x="5652120" y="2636912"/>
            <a:ext cx="1152128" cy="864096"/>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pic>
        <p:nvPicPr>
          <p:cNvPr id="9" name="Picture 3" descr="C:\Users\user\Desktop\матем игры\free-to-use-amp-public-domain-pear-clip-art-68697.png"/>
          <p:cNvPicPr>
            <a:picLocks noChangeAspect="1" noChangeArrowheads="1"/>
          </p:cNvPicPr>
          <p:nvPr/>
        </p:nvPicPr>
        <p:blipFill>
          <a:blip r:embed="rId3" cstate="print"/>
          <a:srcRect/>
          <a:stretch>
            <a:fillRect/>
          </a:stretch>
        </p:blipFill>
        <p:spPr bwMode="auto">
          <a:xfrm>
            <a:off x="179512" y="4651810"/>
            <a:ext cx="1836723" cy="2206190"/>
          </a:xfrm>
          <a:prstGeom prst="rect">
            <a:avLst/>
          </a:prstGeom>
          <a:noFill/>
        </p:spPr>
      </p:pic>
      <p:pic>
        <p:nvPicPr>
          <p:cNvPr id="10" name="Picture 3" descr="C:\Users\user\Desktop\матем игры\free-to-use-amp-public-domain-pear-clip-art-68697.png"/>
          <p:cNvPicPr>
            <a:picLocks noChangeAspect="1" noChangeArrowheads="1"/>
          </p:cNvPicPr>
          <p:nvPr/>
        </p:nvPicPr>
        <p:blipFill>
          <a:blip r:embed="rId3" cstate="print"/>
          <a:srcRect/>
          <a:stretch>
            <a:fillRect/>
          </a:stretch>
        </p:blipFill>
        <p:spPr bwMode="auto">
          <a:xfrm>
            <a:off x="2627784" y="4651810"/>
            <a:ext cx="1836723" cy="2206190"/>
          </a:xfrm>
          <a:prstGeom prst="rect">
            <a:avLst/>
          </a:prstGeom>
          <a:noFill/>
        </p:spPr>
      </p:pic>
      <p:pic>
        <p:nvPicPr>
          <p:cNvPr id="11" name="Picture 3" descr="C:\Users\user\Desktop\матем игры\free-to-use-amp-public-domain-pear-clip-art-68697.png"/>
          <p:cNvPicPr>
            <a:picLocks noChangeAspect="1" noChangeArrowheads="1"/>
          </p:cNvPicPr>
          <p:nvPr/>
        </p:nvPicPr>
        <p:blipFill>
          <a:blip r:embed="rId3" cstate="print"/>
          <a:srcRect/>
          <a:stretch>
            <a:fillRect/>
          </a:stretch>
        </p:blipFill>
        <p:spPr bwMode="auto">
          <a:xfrm>
            <a:off x="4860032" y="4651810"/>
            <a:ext cx="1836723" cy="2206190"/>
          </a:xfrm>
          <a:prstGeom prst="rect">
            <a:avLst/>
          </a:prstGeom>
          <a:noFill/>
        </p:spPr>
      </p:pic>
      <p:pic>
        <p:nvPicPr>
          <p:cNvPr id="14" name="Picture 2" descr="C:\Users\user\Desktop\матем игры\19931056.png"/>
          <p:cNvPicPr>
            <a:picLocks noChangeAspect="1" noChangeArrowheads="1"/>
          </p:cNvPicPr>
          <p:nvPr/>
        </p:nvPicPr>
        <p:blipFill>
          <a:blip r:embed="rId2" cstate="print"/>
          <a:srcRect/>
          <a:stretch>
            <a:fillRect/>
          </a:stretch>
        </p:blipFill>
        <p:spPr bwMode="auto">
          <a:xfrm>
            <a:off x="1691680" y="3933056"/>
            <a:ext cx="1954907" cy="1172944"/>
          </a:xfrm>
          <a:prstGeom prst="rect">
            <a:avLst/>
          </a:prstGeom>
          <a:noFill/>
        </p:spPr>
      </p:pic>
      <p:sp>
        <p:nvSpPr>
          <p:cNvPr id="15" name="Полилиния 14"/>
          <p:cNvSpPr/>
          <p:nvPr/>
        </p:nvSpPr>
        <p:spPr>
          <a:xfrm>
            <a:off x="1265016" y="5627076"/>
            <a:ext cx="1002728" cy="1230924"/>
          </a:xfrm>
          <a:custGeom>
            <a:avLst/>
            <a:gdLst>
              <a:gd name="connsiteX0" fmla="*/ 296498 w 591919"/>
              <a:gd name="connsiteY0" fmla="*/ 28135 h 984738"/>
              <a:gd name="connsiteX1" fmla="*/ 296498 w 591919"/>
              <a:gd name="connsiteY1" fmla="*/ 28135 h 984738"/>
              <a:gd name="connsiteX2" fmla="*/ 226159 w 591919"/>
              <a:gd name="connsiteY2" fmla="*/ 126609 h 984738"/>
              <a:gd name="connsiteX3" fmla="*/ 212092 w 591919"/>
              <a:gd name="connsiteY3" fmla="*/ 168812 h 984738"/>
              <a:gd name="connsiteX4" fmla="*/ 141753 w 591919"/>
              <a:gd name="connsiteY4" fmla="*/ 239151 h 984738"/>
              <a:gd name="connsiteX5" fmla="*/ 85482 w 591919"/>
              <a:gd name="connsiteY5" fmla="*/ 309489 h 984738"/>
              <a:gd name="connsiteX6" fmla="*/ 29212 w 591919"/>
              <a:gd name="connsiteY6" fmla="*/ 407963 h 984738"/>
              <a:gd name="connsiteX7" fmla="*/ 29212 w 591919"/>
              <a:gd name="connsiteY7" fmla="*/ 829994 h 984738"/>
              <a:gd name="connsiteX8" fmla="*/ 57347 w 591919"/>
              <a:gd name="connsiteY8" fmla="*/ 900332 h 984738"/>
              <a:gd name="connsiteX9" fmla="*/ 71415 w 591919"/>
              <a:gd name="connsiteY9" fmla="*/ 942535 h 984738"/>
              <a:gd name="connsiteX10" fmla="*/ 113618 w 591919"/>
              <a:gd name="connsiteY10" fmla="*/ 956603 h 984738"/>
              <a:gd name="connsiteX11" fmla="*/ 141753 w 591919"/>
              <a:gd name="connsiteY11" fmla="*/ 984738 h 984738"/>
              <a:gd name="connsiteX12" fmla="*/ 549716 w 591919"/>
              <a:gd name="connsiteY12" fmla="*/ 703385 h 984738"/>
              <a:gd name="connsiteX13" fmla="*/ 591919 w 591919"/>
              <a:gd name="connsiteY13" fmla="*/ 407963 h 984738"/>
              <a:gd name="connsiteX14" fmla="*/ 493446 w 591919"/>
              <a:gd name="connsiteY14" fmla="*/ 140677 h 984738"/>
              <a:gd name="connsiteX15" fmla="*/ 366836 w 591919"/>
              <a:gd name="connsiteY15" fmla="*/ 0 h 984738"/>
              <a:gd name="connsiteX16" fmla="*/ 366836 w 591919"/>
              <a:gd name="connsiteY16" fmla="*/ 0 h 984738"/>
              <a:gd name="connsiteX17" fmla="*/ 296498 w 591919"/>
              <a:gd name="connsiteY17" fmla="*/ 28135 h 98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91919" h="984738">
                <a:moveTo>
                  <a:pt x="296498" y="28135"/>
                </a:moveTo>
                <a:lnTo>
                  <a:pt x="296498" y="28135"/>
                </a:lnTo>
                <a:cubicBezTo>
                  <a:pt x="273052" y="60960"/>
                  <a:pt x="246913" y="92019"/>
                  <a:pt x="226159" y="126609"/>
                </a:cubicBezTo>
                <a:cubicBezTo>
                  <a:pt x="218530" y="139324"/>
                  <a:pt x="220989" y="156949"/>
                  <a:pt x="212092" y="168812"/>
                </a:cubicBezTo>
                <a:cubicBezTo>
                  <a:pt x="192197" y="195339"/>
                  <a:pt x="160146" y="211562"/>
                  <a:pt x="141753" y="239151"/>
                </a:cubicBezTo>
                <a:cubicBezTo>
                  <a:pt x="55157" y="369047"/>
                  <a:pt x="165663" y="209263"/>
                  <a:pt x="85482" y="309489"/>
                </a:cubicBezTo>
                <a:cubicBezTo>
                  <a:pt x="58971" y="342627"/>
                  <a:pt x="48465" y="369456"/>
                  <a:pt x="29212" y="407963"/>
                </a:cubicBezTo>
                <a:cubicBezTo>
                  <a:pt x="160" y="582271"/>
                  <a:pt x="0" y="547609"/>
                  <a:pt x="29212" y="829994"/>
                </a:cubicBezTo>
                <a:cubicBezTo>
                  <a:pt x="31810" y="855112"/>
                  <a:pt x="48480" y="876688"/>
                  <a:pt x="57347" y="900332"/>
                </a:cubicBezTo>
                <a:cubicBezTo>
                  <a:pt x="62554" y="914216"/>
                  <a:pt x="60930" y="932050"/>
                  <a:pt x="71415" y="942535"/>
                </a:cubicBezTo>
                <a:cubicBezTo>
                  <a:pt x="81900" y="953020"/>
                  <a:pt x="100903" y="948974"/>
                  <a:pt x="113618" y="956603"/>
                </a:cubicBezTo>
                <a:cubicBezTo>
                  <a:pt x="124991" y="963427"/>
                  <a:pt x="132375" y="975360"/>
                  <a:pt x="141753" y="984738"/>
                </a:cubicBezTo>
                <a:lnTo>
                  <a:pt x="549716" y="703385"/>
                </a:lnTo>
                <a:lnTo>
                  <a:pt x="591919" y="407963"/>
                </a:lnTo>
                <a:lnTo>
                  <a:pt x="493446" y="140677"/>
                </a:lnTo>
                <a:lnTo>
                  <a:pt x="366836" y="0"/>
                </a:lnTo>
                <a:lnTo>
                  <a:pt x="366836" y="0"/>
                </a:lnTo>
                <a:lnTo>
                  <a:pt x="296498" y="28135"/>
                </a:lnTo>
                <a:close/>
              </a:path>
            </a:pathLst>
          </a:cu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6" name="Picture 3" descr="C:\Users\user\Desktop\матем игры\free-to-use-amp-public-domain-pear-clip-art-68697.png"/>
          <p:cNvPicPr>
            <a:picLocks noChangeAspect="1" noChangeArrowheads="1"/>
          </p:cNvPicPr>
          <p:nvPr/>
        </p:nvPicPr>
        <p:blipFill>
          <a:blip r:embed="rId3" cstate="print"/>
          <a:srcRect/>
          <a:stretch>
            <a:fillRect/>
          </a:stretch>
        </p:blipFill>
        <p:spPr bwMode="auto">
          <a:xfrm>
            <a:off x="7092280" y="4651810"/>
            <a:ext cx="1836723" cy="2206190"/>
          </a:xfrm>
          <a:prstGeom prst="rect">
            <a:avLst/>
          </a:prstGeom>
          <a:noFill/>
        </p:spPr>
      </p:pic>
      <p:sp>
        <p:nvSpPr>
          <p:cNvPr id="17" name="Управляющая кнопка: домой 16">
            <a:hlinkClick r:id="" action="ppaction://noaction" highlightClick="1"/>
          </p:cNvPr>
          <p:cNvSpPr/>
          <p:nvPr/>
        </p:nvSpPr>
        <p:spPr>
          <a:xfrm>
            <a:off x="8532440" y="0"/>
            <a:ext cx="611560" cy="69269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Управляющая кнопка: далее 17">
            <a:hlinkClick r:id="" action="ppaction://hlinkshowjump?jump=nextslide" highlightClick="1"/>
          </p:cNvPr>
          <p:cNvSpPr/>
          <p:nvPr/>
        </p:nvSpPr>
        <p:spPr>
          <a:xfrm>
            <a:off x="8748464" y="6525344"/>
            <a:ext cx="395536" cy="33265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Управляющая кнопка: назад 18">
            <a:hlinkClick r:id="" action="ppaction://hlinkshowjump?jump=previousslide" highlightClick="1"/>
          </p:cNvPr>
          <p:cNvSpPr/>
          <p:nvPr/>
        </p:nvSpPr>
        <p:spPr>
          <a:xfrm>
            <a:off x="8388424" y="6525344"/>
            <a:ext cx="360040" cy="332656"/>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154676127"/>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56" presetClass="path" presetSubtype="0" accel="50000" decel="50000" fill="hold" nodeType="clickEffect">
                                  <p:stCondLst>
                                    <p:cond delay="0"/>
                                  </p:stCondLst>
                                  <p:childTnLst>
                                    <p:animMotion origin="layout" path="M -3.61111E-6 -2.89017E-7 L 0.45087 -0.41225 " pathEditMode="relative" rAng="0" ptsTypes="AA">
                                      <p:cBhvr>
                                        <p:cTn id="6" dur="2000" fill="hold"/>
                                        <p:tgtEl>
                                          <p:spTgt spid="10"/>
                                        </p:tgtEl>
                                        <p:attrNameLst>
                                          <p:attrName>ppt_x</p:attrName>
                                          <p:attrName>ppt_y</p:attrName>
                                        </p:attrNameLst>
                                      </p:cBhvr>
                                      <p:rCtr x="22500" y="-20600"/>
                                    </p:animMotion>
                                  </p:childTnLst>
                                </p:cTn>
                              </p:par>
                              <p:par>
                                <p:cTn id="7" presetID="56" presetClass="path" presetSubtype="0" accel="50000" decel="50000" fill="hold" nodeType="withEffect">
                                  <p:stCondLst>
                                    <p:cond delay="0"/>
                                  </p:stCondLst>
                                  <p:childTnLst>
                                    <p:animMotion origin="layout" path="M -2.77778E-7 4.10405E-6 L 0.46806 -0.4 " pathEditMode="relative" rAng="0" ptsTypes="AA">
                                      <p:cBhvr>
                                        <p:cTn id="8" dur="2000" fill="hold"/>
                                        <p:tgtEl>
                                          <p:spTgt spid="14"/>
                                        </p:tgtEl>
                                        <p:attrNameLst>
                                          <p:attrName>ppt_x</p:attrName>
                                          <p:attrName>ppt_y</p:attrName>
                                        </p:attrNameLst>
                                      </p:cBhvr>
                                      <p:rCtr x="23400" y="-20000"/>
                                    </p:animMotion>
                                  </p:childTnLst>
                                </p:cTn>
                              </p:par>
                            </p:childTnLst>
                          </p:cTn>
                        </p:par>
                      </p:childTnLst>
                    </p:cTn>
                  </p:par>
                </p:childTnLst>
              </p:cTn>
              <p:nextCondLst>
                <p:cond evt="onClick" delay="0">
                  <p:tgtEl>
                    <p:spTgt spid="10"/>
                  </p:tgtEl>
                </p:cond>
              </p:nextCondLst>
            </p:seq>
            <p:seq concurrent="1" nextAc="seek">
              <p:cTn id="9" restart="whenNotActive" fill="hold" evtFilter="cancelBubble" nodeType="interactiveSeq">
                <p:stCondLst>
                  <p:cond evt="onClick" delay="0">
                    <p:tgtEl>
                      <p:spTgt spid="16"/>
                    </p:tgtEl>
                  </p:cond>
                </p:stCondLst>
                <p:endSync evt="end" delay="0">
                  <p:rtn val="all"/>
                </p:endSync>
                <p:childTnLst>
                  <p:par>
                    <p:cTn id="10" fill="hold">
                      <p:stCondLst>
                        <p:cond delay="0"/>
                      </p:stCondLst>
                      <p:childTnLst>
                        <p:par>
                          <p:cTn id="11" fill="hold">
                            <p:stCondLst>
                              <p:cond delay="0"/>
                            </p:stCondLst>
                            <p:childTnLst>
                              <p:par>
                                <p:cTn id="12" presetID="35" presetClass="emph" presetSubtype="0" fill="hold" nodeType="clickEffect">
                                  <p:stCondLst>
                                    <p:cond delay="0"/>
                                  </p:stCondLst>
                                  <p:childTnLst>
                                    <p:anim calcmode="discrete" valueType="str">
                                      <p:cBhvr>
                                        <p:cTn id="13" dur="500" fill="hold"/>
                                        <p:tgtEl>
                                          <p:spTgt spid="16"/>
                                        </p:tgtEl>
                                        <p:attrNameLst>
                                          <p:attrName>style.visibility</p:attrName>
                                        </p:attrNameLst>
                                      </p:cBhvr>
                                      <p:tavLst>
                                        <p:tav tm="0">
                                          <p:val>
                                            <p:strVal val="hidden"/>
                                          </p:val>
                                        </p:tav>
                                        <p:tav tm="50000">
                                          <p:val>
                                            <p:strVal val="visible"/>
                                          </p:val>
                                        </p:tav>
                                      </p:tavLst>
                                    </p:anim>
                                  </p:childTnLst>
                                </p:cTn>
                              </p:par>
                            </p:childTnLst>
                          </p:cTn>
                        </p:par>
                      </p:childTnLst>
                    </p:cTn>
                  </p:par>
                </p:childTnLst>
              </p:cTn>
              <p:nextCondLst>
                <p:cond evt="onClick" delay="0">
                  <p:tgtEl>
                    <p:spTgt spid="16"/>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35" presetClass="emph" presetSubtype="0" fill="hold" nodeType="clickEffect">
                                  <p:stCondLst>
                                    <p:cond delay="0"/>
                                  </p:stCondLst>
                                  <p:childTnLst>
                                    <p:anim calcmode="discrete" valueType="str">
                                      <p:cBhvr>
                                        <p:cTn id="18" dur="500" fill="hold"/>
                                        <p:tgtEl>
                                          <p:spTgt spid="9"/>
                                        </p:tgtEl>
                                        <p:attrNameLst>
                                          <p:attrName>style.visibility</p:attrName>
                                        </p:attrNameLst>
                                      </p:cBhvr>
                                      <p:tavLst>
                                        <p:tav tm="0">
                                          <p:val>
                                            <p:strVal val="hidden"/>
                                          </p:val>
                                        </p:tav>
                                        <p:tav tm="50000">
                                          <p:val>
                                            <p:strVal val="visible"/>
                                          </p:val>
                                        </p:tav>
                                      </p:tavLst>
                                    </p:anim>
                                  </p:childTnLst>
                                </p:cTn>
                              </p:par>
                            </p:childTnLst>
                          </p:cTn>
                        </p:par>
                      </p:childTnLst>
                    </p:cTn>
                  </p:par>
                </p:childTnLst>
              </p:cTn>
              <p:nextCondLst>
                <p:cond evt="onClick" delay="0">
                  <p:tgtEl>
                    <p:spTgt spid="9"/>
                  </p:tgtEl>
                </p:cond>
              </p:nextCondLst>
            </p:seq>
            <p:seq concurrent="1" nextAc="seek">
              <p:cTn id="19" restart="whenNotActive" fill="hold" evtFilter="cancelBubble" nodeType="interactiveSeq">
                <p:stCondLst>
                  <p:cond evt="onClick" delay="0">
                    <p:tgtEl>
                      <p:spTgt spid="11"/>
                    </p:tgtEl>
                  </p:cond>
                </p:stCondLst>
                <p:endSync evt="end" delay="0">
                  <p:rtn val="all"/>
                </p:endSync>
                <p:childTnLst>
                  <p:par>
                    <p:cTn id="20" fill="hold">
                      <p:stCondLst>
                        <p:cond delay="0"/>
                      </p:stCondLst>
                      <p:childTnLst>
                        <p:par>
                          <p:cTn id="21" fill="hold">
                            <p:stCondLst>
                              <p:cond delay="0"/>
                            </p:stCondLst>
                            <p:childTnLst>
                              <p:par>
                                <p:cTn id="22" presetID="35" presetClass="emph" presetSubtype="0" fill="hold" nodeType="clickEffect">
                                  <p:stCondLst>
                                    <p:cond delay="0"/>
                                  </p:stCondLst>
                                  <p:childTnLst>
                                    <p:anim calcmode="discrete" valueType="str">
                                      <p:cBhvr>
                                        <p:cTn id="23" dur="500" fill="hold"/>
                                        <p:tgtEl>
                                          <p:spTgt spid="11"/>
                                        </p:tgtEl>
                                        <p:attrNameLst>
                                          <p:attrName>style.visibility</p:attrName>
                                        </p:attrNameLst>
                                      </p:cBhvr>
                                      <p:tavLst>
                                        <p:tav tm="0">
                                          <p:val>
                                            <p:strVal val="hidden"/>
                                          </p:val>
                                        </p:tav>
                                        <p:tav tm="50000">
                                          <p:val>
                                            <p:strVal val="visible"/>
                                          </p:val>
                                        </p:tav>
                                      </p:tavLst>
                                    </p:anim>
                                  </p:childTnLst>
                                </p:cTn>
                              </p:par>
                              <p:par>
                                <p:cTn id="24" presetID="35" presetClass="emph" presetSubtype="0" fill="hold" nodeType="withEffect">
                                  <p:stCondLst>
                                    <p:cond delay="0"/>
                                  </p:stCondLst>
                                  <p:childTnLst>
                                    <p:anim calcmode="discrete" valueType="str">
                                      <p:cBhvr>
                                        <p:cTn id="25" dur="500" fill="hold"/>
                                        <p:tgtEl>
                                          <p:spTgt spid="13"/>
                                        </p:tgtEl>
                                        <p:attrNameLst>
                                          <p:attrName>style.visibility</p:attrName>
                                        </p:attrNameLst>
                                      </p:cBhvr>
                                      <p:tavLst>
                                        <p:tav tm="0">
                                          <p:val>
                                            <p:strVal val="hidden"/>
                                          </p:val>
                                        </p:tav>
                                        <p:tav tm="50000">
                                          <p:val>
                                            <p:strVal val="visible"/>
                                          </p:val>
                                        </p:tav>
                                      </p:tavLst>
                                    </p:anim>
                                  </p:childTnLst>
                                </p:cTn>
                              </p:par>
                              <p:par>
                                <p:cTn id="26" presetID="35" presetClass="emph" presetSubtype="0" fill="hold" nodeType="withEffect">
                                  <p:stCondLst>
                                    <p:cond delay="0"/>
                                  </p:stCondLst>
                                  <p:childTnLst>
                                    <p:anim calcmode="discrete" valueType="str">
                                      <p:cBhvr>
                                        <p:cTn id="27" dur="500" fill="hold"/>
                                        <p:tgtEl>
                                          <p:spTgt spid="12"/>
                                        </p:tgtEl>
                                        <p:attrNameLst>
                                          <p:attrName>style.visibility</p:attrName>
                                        </p:attrNameLst>
                                      </p:cBhvr>
                                      <p:tavLst>
                                        <p:tav tm="0">
                                          <p:val>
                                            <p:strVal val="hidden"/>
                                          </p:val>
                                        </p:tav>
                                        <p:tav tm="50000">
                                          <p:val>
                                            <p:strVal val="visible"/>
                                          </p:val>
                                        </p:tav>
                                      </p:tavLst>
                                    </p:anim>
                                  </p:childTnLst>
                                </p:cTn>
                              </p:par>
                            </p:childTnLst>
                          </p:cTn>
                        </p:par>
                      </p:childTnLst>
                    </p:cTn>
                  </p:par>
                </p:childTnLst>
              </p:cTn>
              <p:nextCondLst>
                <p:cond evt="onClick" delay="0">
                  <p:tgtEl>
                    <p:spTgt spid="11"/>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user\Desktop\матем игры\eiMk9e8nT.png"/>
          <p:cNvPicPr>
            <a:picLocks noChangeAspect="1" noChangeArrowheads="1"/>
          </p:cNvPicPr>
          <p:nvPr/>
        </p:nvPicPr>
        <p:blipFill>
          <a:blip r:embed="rId2" cstate="print"/>
          <a:srcRect/>
          <a:stretch>
            <a:fillRect/>
          </a:stretch>
        </p:blipFill>
        <p:spPr bwMode="auto">
          <a:xfrm rot="17712729">
            <a:off x="3918100" y="4808987"/>
            <a:ext cx="3447825" cy="1378759"/>
          </a:xfrm>
          <a:prstGeom prst="rect">
            <a:avLst/>
          </a:prstGeom>
          <a:noFill/>
        </p:spPr>
      </p:pic>
      <p:pic>
        <p:nvPicPr>
          <p:cNvPr id="9" name="Picture 2" descr="C:\Users\user\Desktop\матем игры\eiMk9e8nT.png"/>
          <p:cNvPicPr>
            <a:picLocks noChangeAspect="1" noChangeArrowheads="1"/>
          </p:cNvPicPr>
          <p:nvPr/>
        </p:nvPicPr>
        <p:blipFill>
          <a:blip r:embed="rId2" cstate="print"/>
          <a:srcRect/>
          <a:stretch>
            <a:fillRect/>
          </a:stretch>
        </p:blipFill>
        <p:spPr bwMode="auto">
          <a:xfrm rot="17712729">
            <a:off x="1685852" y="4953004"/>
            <a:ext cx="3447825" cy="1378759"/>
          </a:xfrm>
          <a:prstGeom prst="rect">
            <a:avLst/>
          </a:prstGeom>
          <a:noFill/>
        </p:spPr>
      </p:pic>
      <p:pic>
        <p:nvPicPr>
          <p:cNvPr id="8" name="Picture 2" descr="C:\Users\user\Desktop\матем игры\eiMk9e8nT.png"/>
          <p:cNvPicPr>
            <a:picLocks noChangeAspect="1" noChangeArrowheads="1"/>
          </p:cNvPicPr>
          <p:nvPr/>
        </p:nvPicPr>
        <p:blipFill>
          <a:blip r:embed="rId2" cstate="print"/>
          <a:srcRect/>
          <a:stretch>
            <a:fillRect/>
          </a:stretch>
        </p:blipFill>
        <p:spPr bwMode="auto">
          <a:xfrm rot="17712729">
            <a:off x="-186357" y="4808987"/>
            <a:ext cx="3447825" cy="1378759"/>
          </a:xfrm>
          <a:prstGeom prst="rect">
            <a:avLst/>
          </a:prstGeom>
          <a:noFill/>
        </p:spPr>
      </p:pic>
      <p:sp>
        <p:nvSpPr>
          <p:cNvPr id="4" name="Заголовок 1"/>
          <p:cNvSpPr>
            <a:spLocks noGrp="1"/>
          </p:cNvSpPr>
          <p:nvPr>
            <p:ph type="title"/>
          </p:nvPr>
        </p:nvSpPr>
        <p:spPr>
          <a:xfrm>
            <a:off x="395536" y="260648"/>
            <a:ext cx="8229600" cy="1143000"/>
          </a:xfrm>
        </p:spPr>
        <p:txBody>
          <a:bodyPr>
            <a:normAutofit/>
          </a:bodyPr>
          <a:lstStyle/>
          <a:p>
            <a:r>
              <a:rPr lang="ru-RU"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Impact" pitchFamily="34" charset="0"/>
              </a:rPr>
              <a:t>РЕШИ ЗАДАЧКУ</a:t>
            </a:r>
            <a:endParaRPr lang="ru-RU"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Impact" pitchFamily="34" charset="0"/>
            </a:endParaRPr>
          </a:p>
        </p:txBody>
      </p:sp>
      <p:pic>
        <p:nvPicPr>
          <p:cNvPr id="6146" name="Picture 2" descr="C:\Users\user\Desktop\матем игры\eiMk9e8nT.png"/>
          <p:cNvPicPr>
            <a:picLocks noChangeAspect="1" noChangeArrowheads="1"/>
          </p:cNvPicPr>
          <p:nvPr/>
        </p:nvPicPr>
        <p:blipFill>
          <a:blip r:embed="rId2" cstate="print"/>
          <a:srcRect/>
          <a:stretch>
            <a:fillRect/>
          </a:stretch>
        </p:blipFill>
        <p:spPr bwMode="auto">
          <a:xfrm rot="17712729">
            <a:off x="-42339" y="2504731"/>
            <a:ext cx="3447825" cy="1378759"/>
          </a:xfrm>
          <a:prstGeom prst="rect">
            <a:avLst/>
          </a:prstGeom>
          <a:noFill/>
        </p:spPr>
      </p:pic>
      <p:sp>
        <p:nvSpPr>
          <p:cNvPr id="5" name="Плюс 4"/>
          <p:cNvSpPr/>
          <p:nvPr/>
        </p:nvSpPr>
        <p:spPr>
          <a:xfrm>
            <a:off x="3275856" y="1988840"/>
            <a:ext cx="1152128" cy="144016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Равно 5"/>
          <p:cNvSpPr/>
          <p:nvPr/>
        </p:nvSpPr>
        <p:spPr>
          <a:xfrm>
            <a:off x="5868144" y="2276872"/>
            <a:ext cx="1152128" cy="864096"/>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7" name="Овал 6"/>
          <p:cNvSpPr/>
          <p:nvPr/>
        </p:nvSpPr>
        <p:spPr>
          <a:xfrm>
            <a:off x="5076056" y="2420888"/>
            <a:ext cx="504056" cy="50405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1" name="Picture 2" descr="C:\Users\user\Desktop\матем игры\eiMk9e8nT.png"/>
          <p:cNvPicPr>
            <a:picLocks noChangeAspect="1" noChangeArrowheads="1"/>
          </p:cNvPicPr>
          <p:nvPr/>
        </p:nvPicPr>
        <p:blipFill>
          <a:blip r:embed="rId2" cstate="print"/>
          <a:srcRect/>
          <a:stretch>
            <a:fillRect/>
          </a:stretch>
        </p:blipFill>
        <p:spPr bwMode="auto">
          <a:xfrm rot="17712729">
            <a:off x="6366370" y="4808986"/>
            <a:ext cx="3447825" cy="1378759"/>
          </a:xfrm>
          <a:prstGeom prst="rect">
            <a:avLst/>
          </a:prstGeom>
          <a:noFill/>
        </p:spPr>
      </p:pic>
      <p:sp>
        <p:nvSpPr>
          <p:cNvPr id="12" name="Овал 11"/>
          <p:cNvSpPr/>
          <p:nvPr/>
        </p:nvSpPr>
        <p:spPr>
          <a:xfrm>
            <a:off x="3563888" y="4725144"/>
            <a:ext cx="504056" cy="50405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вал 12"/>
          <p:cNvSpPr/>
          <p:nvPr/>
        </p:nvSpPr>
        <p:spPr>
          <a:xfrm>
            <a:off x="1475656" y="4797152"/>
            <a:ext cx="504056" cy="50405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Овал 13"/>
          <p:cNvSpPr/>
          <p:nvPr/>
        </p:nvSpPr>
        <p:spPr>
          <a:xfrm>
            <a:off x="1835696" y="4221088"/>
            <a:ext cx="504056" cy="50405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Овал 14"/>
          <p:cNvSpPr/>
          <p:nvPr/>
        </p:nvSpPr>
        <p:spPr>
          <a:xfrm>
            <a:off x="5724128" y="4581128"/>
            <a:ext cx="504056" cy="50405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Управляющая кнопка: домой 15">
            <a:hlinkClick r:id="" action="ppaction://noaction" highlightClick="1"/>
          </p:cNvPr>
          <p:cNvSpPr/>
          <p:nvPr/>
        </p:nvSpPr>
        <p:spPr>
          <a:xfrm>
            <a:off x="8532440" y="0"/>
            <a:ext cx="611560" cy="69269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Управляющая кнопка: далее 16">
            <a:hlinkClick r:id="" action="ppaction://hlinkshowjump?jump=nextslide" highlightClick="1"/>
          </p:cNvPr>
          <p:cNvSpPr/>
          <p:nvPr/>
        </p:nvSpPr>
        <p:spPr>
          <a:xfrm>
            <a:off x="8748464" y="6525344"/>
            <a:ext cx="395536" cy="33265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Управляющая кнопка: назад 17">
            <a:hlinkClick r:id="" action="ppaction://hlinkshowjump?jump=previousslide" highlightClick="1"/>
          </p:cNvPr>
          <p:cNvSpPr/>
          <p:nvPr/>
        </p:nvSpPr>
        <p:spPr>
          <a:xfrm>
            <a:off x="8388424" y="6525344"/>
            <a:ext cx="360040" cy="332656"/>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997794997"/>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35" presetClass="emph" presetSubtype="0" fill="hold" nodeType="clickEffect">
                                  <p:stCondLst>
                                    <p:cond delay="0"/>
                                  </p:stCondLst>
                                  <p:childTnLst>
                                    <p:anim calcmode="discrete" valueType="str">
                                      <p:cBhvr>
                                        <p:cTn id="6" dur="500" fill="hold"/>
                                        <p:tgtEl>
                                          <p:spTgt spid="11"/>
                                        </p:tgtEl>
                                        <p:attrNameLst>
                                          <p:attrName>style.visibility</p:attrName>
                                        </p:attrNameLst>
                                      </p:cBhvr>
                                      <p:tavLst>
                                        <p:tav tm="0">
                                          <p:val>
                                            <p:strVal val="hidden"/>
                                          </p:val>
                                        </p:tav>
                                        <p:tav tm="50000">
                                          <p:val>
                                            <p:strVal val="visible"/>
                                          </p:val>
                                        </p:tav>
                                      </p:tavLst>
                                    </p:anim>
                                  </p:childTnLst>
                                </p:cTn>
                              </p:par>
                            </p:childTnLst>
                          </p:cTn>
                        </p:par>
                      </p:childTnLst>
                    </p:cTn>
                  </p:par>
                </p:childTnLst>
              </p:cTn>
              <p:nextCondLst>
                <p:cond evt="onClick" delay="0">
                  <p:tgtEl>
                    <p:spTgt spid="11"/>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35" presetClass="emph" presetSubtype="0" fill="hold" nodeType="clickEffect">
                                  <p:stCondLst>
                                    <p:cond delay="0"/>
                                  </p:stCondLst>
                                  <p:childTnLst>
                                    <p:anim calcmode="discrete" valueType="str">
                                      <p:cBhvr>
                                        <p:cTn id="11" dur="1000" fill="hold"/>
                                        <p:tgtEl>
                                          <p:spTgt spid="8"/>
                                        </p:tgtEl>
                                        <p:attrNameLst>
                                          <p:attrName>style.visibility</p:attrName>
                                        </p:attrNameLst>
                                      </p:cBhvr>
                                      <p:tavLst>
                                        <p:tav tm="0">
                                          <p:val>
                                            <p:strVal val="hidden"/>
                                          </p:val>
                                        </p:tav>
                                        <p:tav tm="50000">
                                          <p:val>
                                            <p:strVal val="visible"/>
                                          </p:val>
                                        </p:tav>
                                      </p:tavLst>
                                    </p:anim>
                                  </p:childTnLst>
                                </p:cTn>
                              </p:par>
                              <p:par>
                                <p:cTn id="12" presetID="35" presetClass="emph" presetSubtype="0" fill="hold" grpId="0" nodeType="withEffect">
                                  <p:stCondLst>
                                    <p:cond delay="0"/>
                                  </p:stCondLst>
                                  <p:childTnLst>
                                    <p:anim calcmode="discrete" valueType="str">
                                      <p:cBhvr>
                                        <p:cTn id="13" dur="1000" fill="hold"/>
                                        <p:tgtEl>
                                          <p:spTgt spid="14"/>
                                        </p:tgtEl>
                                        <p:attrNameLst>
                                          <p:attrName>style.visibility</p:attrName>
                                        </p:attrNameLst>
                                      </p:cBhvr>
                                      <p:tavLst>
                                        <p:tav tm="0">
                                          <p:val>
                                            <p:strVal val="hidden"/>
                                          </p:val>
                                        </p:tav>
                                        <p:tav tm="50000">
                                          <p:val>
                                            <p:strVal val="visible"/>
                                          </p:val>
                                        </p:tav>
                                      </p:tavLst>
                                    </p:anim>
                                  </p:childTnLst>
                                </p:cTn>
                              </p:par>
                              <p:par>
                                <p:cTn id="14" presetID="35" presetClass="emph" presetSubtype="0" fill="hold" grpId="0" nodeType="withEffect">
                                  <p:stCondLst>
                                    <p:cond delay="0"/>
                                  </p:stCondLst>
                                  <p:childTnLst>
                                    <p:anim calcmode="discrete" valueType="str">
                                      <p:cBhvr>
                                        <p:cTn id="15" dur="1000" fill="hold"/>
                                        <p:tgtEl>
                                          <p:spTgt spid="13"/>
                                        </p:tgtEl>
                                        <p:attrNameLst>
                                          <p:attrName>style.visibility</p:attrName>
                                        </p:attrNameLst>
                                      </p:cBhvr>
                                      <p:tavLst>
                                        <p:tav tm="0">
                                          <p:val>
                                            <p:strVal val="hidden"/>
                                          </p:val>
                                        </p:tav>
                                        <p:tav tm="50000">
                                          <p:val>
                                            <p:strVal val="visible"/>
                                          </p:val>
                                        </p:tav>
                                      </p:tavLst>
                                    </p:anim>
                                  </p:childTnLst>
                                </p:cTn>
                              </p:par>
                            </p:childTnLst>
                          </p:cTn>
                        </p:par>
                      </p:childTnLst>
                    </p:cTn>
                  </p:par>
                </p:childTnLst>
              </p:cTn>
              <p:nextCondLst>
                <p:cond evt="onClick" delay="0">
                  <p:tgtEl>
                    <p:spTgt spid="8"/>
                  </p:tgtEl>
                </p:cond>
              </p:nextCondLst>
            </p:seq>
            <p:seq concurrent="1" nextAc="seek">
              <p:cTn id="16" restart="whenNotActive" fill="hold" evtFilter="cancelBubble" nodeType="interactiveSeq">
                <p:stCondLst>
                  <p:cond evt="onClick" delay="0">
                    <p:tgtEl>
                      <p:spTgt spid="9"/>
                    </p:tgtEl>
                  </p:cond>
                </p:stCondLst>
                <p:endSync evt="end" delay="0">
                  <p:rtn val="all"/>
                </p:endSync>
                <p:childTnLst>
                  <p:par>
                    <p:cTn id="17" fill="hold">
                      <p:stCondLst>
                        <p:cond delay="0"/>
                      </p:stCondLst>
                      <p:childTnLst>
                        <p:par>
                          <p:cTn id="18" fill="hold">
                            <p:stCondLst>
                              <p:cond delay="0"/>
                            </p:stCondLst>
                            <p:childTnLst>
                              <p:par>
                                <p:cTn id="19" presetID="35" presetClass="emph" presetSubtype="0" fill="hold" nodeType="clickEffect">
                                  <p:stCondLst>
                                    <p:cond delay="0"/>
                                  </p:stCondLst>
                                  <p:childTnLst>
                                    <p:anim calcmode="discrete" valueType="str">
                                      <p:cBhvr>
                                        <p:cTn id="20" dur="1000" fill="hold"/>
                                        <p:tgtEl>
                                          <p:spTgt spid="9"/>
                                        </p:tgtEl>
                                        <p:attrNameLst>
                                          <p:attrName>style.visibility</p:attrName>
                                        </p:attrNameLst>
                                      </p:cBhvr>
                                      <p:tavLst>
                                        <p:tav tm="0">
                                          <p:val>
                                            <p:strVal val="hidden"/>
                                          </p:val>
                                        </p:tav>
                                        <p:tav tm="50000">
                                          <p:val>
                                            <p:strVal val="visible"/>
                                          </p:val>
                                        </p:tav>
                                      </p:tavLst>
                                    </p:anim>
                                  </p:childTnLst>
                                </p:cTn>
                              </p:par>
                              <p:par>
                                <p:cTn id="21" presetID="35" presetClass="emph" presetSubtype="0" fill="hold" grpId="0" nodeType="withEffect">
                                  <p:stCondLst>
                                    <p:cond delay="0"/>
                                  </p:stCondLst>
                                  <p:childTnLst>
                                    <p:anim calcmode="discrete" valueType="str">
                                      <p:cBhvr>
                                        <p:cTn id="22" dur="1000" fill="hold"/>
                                        <p:tgtEl>
                                          <p:spTgt spid="12"/>
                                        </p:tgtEl>
                                        <p:attrNameLst>
                                          <p:attrName>style.visibility</p:attrName>
                                        </p:attrNameLst>
                                      </p:cBhvr>
                                      <p:tavLst>
                                        <p:tav tm="0">
                                          <p:val>
                                            <p:strVal val="hidden"/>
                                          </p:val>
                                        </p:tav>
                                        <p:tav tm="50000">
                                          <p:val>
                                            <p:strVal val="visible"/>
                                          </p:val>
                                        </p:tav>
                                      </p:tavLst>
                                    </p:anim>
                                  </p:childTnLst>
                                </p:cTn>
                              </p:par>
                            </p:childTnLst>
                          </p:cTn>
                        </p:par>
                      </p:childTnLst>
                    </p:cTn>
                  </p:par>
                </p:childTnLst>
              </p:cTn>
              <p:nextCondLst>
                <p:cond evt="onClick" delay="0">
                  <p:tgtEl>
                    <p:spTgt spid="9"/>
                  </p:tgtEl>
                </p:cond>
              </p:nextCondLst>
            </p:seq>
            <p:seq concurrent="1" nextAc="seek">
              <p:cTn id="23" restart="whenNotActive" fill="hold" evtFilter="cancelBubble" nodeType="interactiveSeq">
                <p:stCondLst>
                  <p:cond evt="onClick" delay="0">
                    <p:tgtEl>
                      <p:spTgt spid="10"/>
                    </p:tgtEl>
                  </p:cond>
                </p:stCondLst>
                <p:endSync evt="end" delay="0">
                  <p:rtn val="all"/>
                </p:endSync>
                <p:childTnLst>
                  <p:par>
                    <p:cTn id="24" fill="hold">
                      <p:stCondLst>
                        <p:cond delay="0"/>
                      </p:stCondLst>
                      <p:childTnLst>
                        <p:par>
                          <p:cTn id="25" fill="hold">
                            <p:stCondLst>
                              <p:cond delay="0"/>
                            </p:stCondLst>
                            <p:childTnLst>
                              <p:par>
                                <p:cTn id="26" presetID="56" presetClass="path" presetSubtype="0" accel="50000" decel="50000" fill="hold" nodeType="clickEffect">
                                  <p:stCondLst>
                                    <p:cond delay="0"/>
                                  </p:stCondLst>
                                  <p:childTnLst>
                                    <p:animMotion origin="layout" path="M 3.33333E-6 -3.58382E-6 L 0.2342 -0.31468 " pathEditMode="relative" rAng="0" ptsTypes="AA">
                                      <p:cBhvr>
                                        <p:cTn id="27" dur="2000" fill="hold"/>
                                        <p:tgtEl>
                                          <p:spTgt spid="10"/>
                                        </p:tgtEl>
                                        <p:attrNameLst>
                                          <p:attrName>ppt_x</p:attrName>
                                          <p:attrName>ppt_y</p:attrName>
                                        </p:attrNameLst>
                                      </p:cBhvr>
                                      <p:rCtr x="11700" y="-15700"/>
                                    </p:animMotion>
                                  </p:childTnLst>
                                </p:cTn>
                              </p:par>
                              <p:par>
                                <p:cTn id="28" presetID="56" presetClass="path" presetSubtype="0" accel="50000" decel="50000" fill="hold" grpId="0" nodeType="withEffect">
                                  <p:stCondLst>
                                    <p:cond delay="0"/>
                                  </p:stCondLst>
                                  <p:childTnLst>
                                    <p:animMotion origin="layout" path="M 4.72222E-6 4.04624E-7 L 0.25 -0.33295 " pathEditMode="relative" rAng="0" ptsTypes="AA">
                                      <p:cBhvr>
                                        <p:cTn id="29" dur="2000" fill="hold"/>
                                        <p:tgtEl>
                                          <p:spTgt spid="15"/>
                                        </p:tgtEl>
                                        <p:attrNameLst>
                                          <p:attrName>ppt_x</p:attrName>
                                          <p:attrName>ppt_y</p:attrName>
                                        </p:attrNameLst>
                                      </p:cBhvr>
                                      <p:rCtr x="12500" y="-16600"/>
                                    </p:animMotion>
                                  </p:childTnLst>
                                </p:cTn>
                              </p:par>
                            </p:childTnLst>
                          </p:cTn>
                        </p:par>
                      </p:childTnLst>
                    </p:cTn>
                  </p:par>
                </p:childTnLst>
              </p:cTn>
              <p:nextCondLst>
                <p:cond evt="onClick" delay="0">
                  <p:tgtEl>
                    <p:spTgt spid="10"/>
                  </p:tgtEl>
                </p:cond>
              </p:nextCondLst>
            </p:seq>
          </p:childTnLst>
        </p:cTn>
      </p:par>
    </p:tnLst>
    <p:bldLst>
      <p:bldP spid="12" grpId="0" animBg="1"/>
      <p:bldP spid="13" grpId="0" animBg="1"/>
      <p:bldP spid="14" grpId="0" animBg="1"/>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descr="C:\Users\user\Desktop\матем игры\cup-6.png"/>
          <p:cNvPicPr>
            <a:picLocks noChangeAspect="1" noChangeArrowheads="1"/>
          </p:cNvPicPr>
          <p:nvPr/>
        </p:nvPicPr>
        <p:blipFill>
          <a:blip r:embed="rId2" cstate="print"/>
          <a:srcRect/>
          <a:stretch>
            <a:fillRect/>
          </a:stretch>
        </p:blipFill>
        <p:spPr bwMode="auto">
          <a:xfrm>
            <a:off x="4716016" y="2492896"/>
            <a:ext cx="2022315" cy="1430640"/>
          </a:xfrm>
          <a:prstGeom prst="rect">
            <a:avLst/>
          </a:prstGeom>
          <a:noFill/>
        </p:spPr>
      </p:pic>
      <p:pic>
        <p:nvPicPr>
          <p:cNvPr id="11" name="Picture 4" descr="C:\Users\user\Desktop\матем игры\cup-6.png"/>
          <p:cNvPicPr>
            <a:picLocks noChangeAspect="1" noChangeArrowheads="1"/>
          </p:cNvPicPr>
          <p:nvPr/>
        </p:nvPicPr>
        <p:blipFill>
          <a:blip r:embed="rId2" cstate="print"/>
          <a:srcRect/>
          <a:stretch>
            <a:fillRect/>
          </a:stretch>
        </p:blipFill>
        <p:spPr bwMode="auto">
          <a:xfrm>
            <a:off x="2051720" y="2204864"/>
            <a:ext cx="2022315" cy="1430640"/>
          </a:xfrm>
          <a:prstGeom prst="rect">
            <a:avLst/>
          </a:prstGeom>
          <a:noFill/>
        </p:spPr>
      </p:pic>
      <p:sp>
        <p:nvSpPr>
          <p:cNvPr id="4" name="Заголовок 1"/>
          <p:cNvSpPr>
            <a:spLocks noGrp="1"/>
          </p:cNvSpPr>
          <p:nvPr>
            <p:ph type="title"/>
          </p:nvPr>
        </p:nvSpPr>
        <p:spPr>
          <a:xfrm>
            <a:off x="395536" y="0"/>
            <a:ext cx="8229600" cy="1143000"/>
          </a:xfrm>
        </p:spPr>
        <p:txBody>
          <a:bodyPr>
            <a:normAutofit/>
          </a:bodyPr>
          <a:lstStyle/>
          <a:p>
            <a:r>
              <a:rPr lang="ru-RU"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Impact" pitchFamily="34" charset="0"/>
              </a:rPr>
              <a:t>НАЙДИ ЧАСТЬ</a:t>
            </a:r>
            <a:endParaRPr lang="ru-RU"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Impact" pitchFamily="34" charset="0"/>
            </a:endParaRPr>
          </a:p>
        </p:txBody>
      </p:sp>
      <p:pic>
        <p:nvPicPr>
          <p:cNvPr id="5" name="Picture 3" descr="C:\Users\user\Desktop\матем игры\8786b9127858d2a700fd68acc54c7d47.jpg"/>
          <p:cNvPicPr>
            <a:picLocks noGrp="1" noChangeAspect="1" noChangeArrowheads="1"/>
          </p:cNvPicPr>
          <p:nvPr>
            <p:ph sz="half" idx="1"/>
          </p:nvPr>
        </p:nvPicPr>
        <p:blipFill>
          <a:blip r:embed="rId3" cstate="print"/>
          <a:srcRect/>
          <a:stretch>
            <a:fillRect/>
          </a:stretch>
        </p:blipFill>
        <p:spPr bwMode="auto">
          <a:xfrm>
            <a:off x="467544" y="1484784"/>
            <a:ext cx="1722304" cy="2625155"/>
          </a:xfrm>
          <a:prstGeom prst="rect">
            <a:avLst/>
          </a:prstGeom>
          <a:noFill/>
        </p:spPr>
      </p:pic>
      <p:pic>
        <p:nvPicPr>
          <p:cNvPr id="1028" name="Picture 4" descr="C:\Users\user\Desktop\матем игры\apels13.png"/>
          <p:cNvPicPr>
            <a:picLocks noChangeAspect="1" noChangeArrowheads="1"/>
          </p:cNvPicPr>
          <p:nvPr/>
        </p:nvPicPr>
        <p:blipFill>
          <a:blip r:embed="rId4" cstate="print"/>
          <a:srcRect/>
          <a:stretch>
            <a:fillRect/>
          </a:stretch>
        </p:blipFill>
        <p:spPr bwMode="auto">
          <a:xfrm>
            <a:off x="6804248" y="1988840"/>
            <a:ext cx="1644971" cy="1771357"/>
          </a:xfrm>
          <a:prstGeom prst="rect">
            <a:avLst/>
          </a:prstGeom>
          <a:noFill/>
        </p:spPr>
      </p:pic>
      <p:pic>
        <p:nvPicPr>
          <p:cNvPr id="1029" name="Picture 5" descr="C:\Users\user\Desktop\матем игры\eda75.png"/>
          <p:cNvPicPr>
            <a:picLocks noChangeAspect="1" noChangeArrowheads="1"/>
          </p:cNvPicPr>
          <p:nvPr/>
        </p:nvPicPr>
        <p:blipFill>
          <a:blip r:embed="rId5" cstate="print"/>
          <a:srcRect/>
          <a:stretch>
            <a:fillRect/>
          </a:stretch>
        </p:blipFill>
        <p:spPr bwMode="auto">
          <a:xfrm>
            <a:off x="3131840" y="1556792"/>
            <a:ext cx="2664767" cy="2395027"/>
          </a:xfrm>
          <a:prstGeom prst="rect">
            <a:avLst/>
          </a:prstGeom>
          <a:noFill/>
        </p:spPr>
      </p:pic>
      <p:pic>
        <p:nvPicPr>
          <p:cNvPr id="10" name="Picture 4" descr="C:\Users\user\Desktop\матем игры\cup-6.png"/>
          <p:cNvPicPr>
            <a:picLocks noChangeAspect="1" noChangeArrowheads="1"/>
          </p:cNvPicPr>
          <p:nvPr/>
        </p:nvPicPr>
        <p:blipFill>
          <a:blip r:embed="rId6" cstate="print"/>
          <a:srcRect/>
          <a:stretch>
            <a:fillRect/>
          </a:stretch>
        </p:blipFill>
        <p:spPr bwMode="auto">
          <a:xfrm>
            <a:off x="2483768" y="2348880"/>
            <a:ext cx="2951869" cy="2088232"/>
          </a:xfrm>
          <a:prstGeom prst="rect">
            <a:avLst/>
          </a:prstGeom>
          <a:noFill/>
        </p:spPr>
      </p:pic>
      <p:pic>
        <p:nvPicPr>
          <p:cNvPr id="1031" name="Picture 7" descr="C:\Users\user\Desktop\матем игры\njhn.png"/>
          <p:cNvPicPr>
            <a:picLocks noChangeAspect="1" noChangeArrowheads="1"/>
          </p:cNvPicPr>
          <p:nvPr/>
        </p:nvPicPr>
        <p:blipFill>
          <a:blip r:embed="rId7" cstate="print"/>
          <a:srcRect/>
          <a:stretch>
            <a:fillRect/>
          </a:stretch>
        </p:blipFill>
        <p:spPr bwMode="auto">
          <a:xfrm>
            <a:off x="5652120" y="4509120"/>
            <a:ext cx="3068911" cy="1918961"/>
          </a:xfrm>
          <a:prstGeom prst="rect">
            <a:avLst/>
          </a:prstGeom>
          <a:noFill/>
        </p:spPr>
      </p:pic>
      <p:pic>
        <p:nvPicPr>
          <p:cNvPr id="9" name="Picture 4" descr="C:\Users\user\Desktop\матем игры\cup-6.png"/>
          <p:cNvPicPr>
            <a:picLocks noChangeAspect="1" noChangeArrowheads="1"/>
          </p:cNvPicPr>
          <p:nvPr/>
        </p:nvPicPr>
        <p:blipFill>
          <a:blip r:embed="rId2" cstate="print"/>
          <a:srcRect/>
          <a:stretch>
            <a:fillRect/>
          </a:stretch>
        </p:blipFill>
        <p:spPr bwMode="auto">
          <a:xfrm>
            <a:off x="683568" y="4869160"/>
            <a:ext cx="2022315" cy="1430640"/>
          </a:xfrm>
          <a:prstGeom prst="rect">
            <a:avLst/>
          </a:prstGeom>
          <a:noFill/>
        </p:spPr>
      </p:pic>
      <p:pic>
        <p:nvPicPr>
          <p:cNvPr id="1027" name="Picture 3" descr="C:\Users\user\Desktop\матем игры\10866274.png"/>
          <p:cNvPicPr>
            <a:picLocks noChangeAspect="1" noChangeArrowheads="1"/>
          </p:cNvPicPr>
          <p:nvPr/>
        </p:nvPicPr>
        <p:blipFill>
          <a:blip r:embed="rId8" cstate="print"/>
          <a:srcRect t="32041" r="22472"/>
          <a:stretch>
            <a:fillRect/>
          </a:stretch>
        </p:blipFill>
        <p:spPr bwMode="auto">
          <a:xfrm>
            <a:off x="3131840" y="5085184"/>
            <a:ext cx="1800200" cy="1069107"/>
          </a:xfrm>
          <a:prstGeom prst="rect">
            <a:avLst/>
          </a:prstGeom>
          <a:ln>
            <a:noFill/>
          </a:ln>
          <a:effectLst>
            <a:softEdge rad="112500"/>
          </a:effectLst>
        </p:spPr>
      </p:pic>
      <p:sp>
        <p:nvSpPr>
          <p:cNvPr id="13" name="Управляющая кнопка: домой 12">
            <a:hlinkClick r:id="" action="ppaction://noaction" highlightClick="1"/>
          </p:cNvPr>
          <p:cNvSpPr/>
          <p:nvPr/>
        </p:nvSpPr>
        <p:spPr>
          <a:xfrm>
            <a:off x="8532440" y="0"/>
            <a:ext cx="611560" cy="69269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Управляющая кнопка: далее 13">
            <a:hlinkClick r:id="" action="ppaction://hlinkshowjump?jump=nextslide" highlightClick="1"/>
          </p:cNvPr>
          <p:cNvSpPr/>
          <p:nvPr/>
        </p:nvSpPr>
        <p:spPr>
          <a:xfrm>
            <a:off x="8748464" y="6525344"/>
            <a:ext cx="395536" cy="33265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Управляющая кнопка: назад 14">
            <a:hlinkClick r:id="" action="ppaction://hlinkshowjump?jump=previousslide" highlightClick="1"/>
          </p:cNvPr>
          <p:cNvSpPr/>
          <p:nvPr/>
        </p:nvSpPr>
        <p:spPr>
          <a:xfrm>
            <a:off x="8388424" y="6525344"/>
            <a:ext cx="360040" cy="332656"/>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786595354"/>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64" presetClass="path" presetSubtype="0" accel="50000" decel="50000" fill="hold" nodeType="clickEffect">
                                  <p:stCondLst>
                                    <p:cond delay="0"/>
                                  </p:stCondLst>
                                  <p:childTnLst>
                                    <p:animMotion origin="layout" path="M -3.05556E-6 8.09249E-7 L 0.40139 -0.30335 " pathEditMode="relative" rAng="0" ptsTypes="AA">
                                      <p:cBhvr>
                                        <p:cTn id="6" dur="2000" fill="hold"/>
                                        <p:tgtEl>
                                          <p:spTgt spid="9"/>
                                        </p:tgtEl>
                                        <p:attrNameLst>
                                          <p:attrName>ppt_x</p:attrName>
                                          <p:attrName>ppt_y</p:attrName>
                                        </p:attrNameLst>
                                      </p:cBhvr>
                                      <p:rCtr x="20100" y="-15200"/>
                                    </p:animMotion>
                                  </p:childTnLst>
                                </p:cTn>
                              </p:par>
                            </p:childTnLst>
                          </p:cTn>
                        </p:par>
                      </p:childTnLst>
                    </p:cTn>
                  </p:par>
                </p:childTnLst>
              </p:cTn>
              <p:nextCondLst>
                <p:cond evt="onClick" delay="0">
                  <p:tgtEl>
                    <p:spTgt spid="9"/>
                  </p:tgtEl>
                </p:cond>
              </p:nextCondLst>
            </p:seq>
            <p:seq concurrent="1" nextAc="seek">
              <p:cTn id="7" restart="whenNotActive" fill="hold" evtFilter="cancelBubble" nodeType="interactiveSeq">
                <p:stCondLst>
                  <p:cond evt="onClick" delay="0">
                    <p:tgtEl>
                      <p:spTgt spid="1027"/>
                    </p:tgtEl>
                  </p:cond>
                </p:stCondLst>
                <p:endSync evt="end" delay="0">
                  <p:rtn val="all"/>
                </p:endSync>
                <p:childTnLst>
                  <p:par>
                    <p:cTn id="8" fill="hold">
                      <p:stCondLst>
                        <p:cond delay="0"/>
                      </p:stCondLst>
                      <p:childTnLst>
                        <p:par>
                          <p:cTn id="9" fill="hold">
                            <p:stCondLst>
                              <p:cond delay="0"/>
                            </p:stCondLst>
                            <p:childTnLst>
                              <p:par>
                                <p:cTn id="10" presetID="64" presetClass="path" presetSubtype="0" accel="50000" decel="50000" fill="hold" nodeType="clickEffect">
                                  <p:stCondLst>
                                    <p:cond delay="0"/>
                                  </p:stCondLst>
                                  <p:childTnLst>
                                    <p:animMotion origin="layout" path="M -2.22222E-6 2.89017E-6 L 0.47639 -0.38197 " pathEditMode="relative" rAng="0" ptsTypes="AA">
                                      <p:cBhvr>
                                        <p:cTn id="11" dur="2000" fill="hold"/>
                                        <p:tgtEl>
                                          <p:spTgt spid="1027"/>
                                        </p:tgtEl>
                                        <p:attrNameLst>
                                          <p:attrName>ppt_x</p:attrName>
                                          <p:attrName>ppt_y</p:attrName>
                                        </p:attrNameLst>
                                      </p:cBhvr>
                                      <p:rCtr x="23800" y="-19100"/>
                                    </p:animMotion>
                                  </p:childTnLst>
                                </p:cTn>
                              </p:par>
                            </p:childTnLst>
                          </p:cTn>
                        </p:par>
                      </p:childTnLst>
                    </p:cTn>
                  </p:par>
                </p:childTnLst>
              </p:cTn>
              <p:nextCondLst>
                <p:cond evt="onClick" delay="0">
                  <p:tgtEl>
                    <p:spTgt spid="1027"/>
                  </p:tgtEl>
                </p:cond>
              </p:nextCondLst>
            </p:seq>
            <p:seq concurrent="1" nextAc="seek">
              <p:cTn id="12" restart="whenNotActive" fill="hold" evtFilter="cancelBubble" nodeType="interactiveSeq">
                <p:stCondLst>
                  <p:cond evt="onClick" delay="0">
                    <p:tgtEl>
                      <p:spTgt spid="1031"/>
                    </p:tgtEl>
                  </p:cond>
                </p:stCondLst>
                <p:endSync evt="end" delay="0">
                  <p:rtn val="all"/>
                </p:endSync>
                <p:childTnLst>
                  <p:par>
                    <p:cTn id="13" fill="hold">
                      <p:stCondLst>
                        <p:cond delay="0"/>
                      </p:stCondLst>
                      <p:childTnLst>
                        <p:par>
                          <p:cTn id="14" fill="hold">
                            <p:stCondLst>
                              <p:cond delay="0"/>
                            </p:stCondLst>
                            <p:childTnLst>
                              <p:par>
                                <p:cTn id="15" presetID="64" presetClass="path" presetSubtype="0" accel="50000" decel="50000" fill="hold" nodeType="clickEffect">
                                  <p:stCondLst>
                                    <p:cond delay="0"/>
                                  </p:stCondLst>
                                  <p:childTnLst>
                                    <p:animMotion origin="layout" path="M 2.5E-6 -5.78035E-7 L -0.60886 -0.26543 " pathEditMode="relative" rAng="0" ptsTypes="AA">
                                      <p:cBhvr>
                                        <p:cTn id="16" dur="2000" fill="hold"/>
                                        <p:tgtEl>
                                          <p:spTgt spid="1031"/>
                                        </p:tgtEl>
                                        <p:attrNameLst>
                                          <p:attrName>ppt_x</p:attrName>
                                          <p:attrName>ppt_y</p:attrName>
                                        </p:attrNameLst>
                                      </p:cBhvr>
                                      <p:rCtr x="-30500" y="-13300"/>
                                    </p:animMotion>
                                  </p:childTnLst>
                                </p:cTn>
                              </p:par>
                            </p:childTnLst>
                          </p:cTn>
                        </p:par>
                      </p:childTnLst>
                    </p:cTn>
                  </p:par>
                </p:childTnLst>
              </p:cTn>
              <p:nextCondLst>
                <p:cond evt="onClick" delay="0">
                  <p:tgtEl>
                    <p:spTgt spid="1031"/>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Прямоугольник 32"/>
          <p:cNvSpPr/>
          <p:nvPr/>
        </p:nvSpPr>
        <p:spPr>
          <a:xfrm>
            <a:off x="683568" y="4293096"/>
            <a:ext cx="288032"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Заголовок 1"/>
          <p:cNvSpPr>
            <a:spLocks noGrp="1"/>
          </p:cNvSpPr>
          <p:nvPr>
            <p:ph type="title"/>
          </p:nvPr>
        </p:nvSpPr>
        <p:spPr>
          <a:xfrm>
            <a:off x="323528" y="0"/>
            <a:ext cx="8229600" cy="1143000"/>
          </a:xfrm>
        </p:spPr>
        <p:txBody>
          <a:bodyPr>
            <a:normAutofit/>
          </a:bodyPr>
          <a:lstStyle/>
          <a:p>
            <a:r>
              <a:rPr lang="ru-RU"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Impact" pitchFamily="34" charset="0"/>
              </a:rPr>
              <a:t>НАЙДИ ТОЧНО ТАКОЙ  ЖЕ</a:t>
            </a:r>
            <a:endParaRPr lang="ru-RU"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Impact" pitchFamily="34" charset="0"/>
            </a:endParaRPr>
          </a:p>
        </p:txBody>
      </p:sp>
      <p:sp>
        <p:nvSpPr>
          <p:cNvPr id="5" name="Прямоугольник 4"/>
          <p:cNvSpPr/>
          <p:nvPr/>
        </p:nvSpPr>
        <p:spPr>
          <a:xfrm>
            <a:off x="755576" y="5013176"/>
            <a:ext cx="1296144"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Равнобедренный треугольник 5"/>
          <p:cNvSpPr/>
          <p:nvPr/>
        </p:nvSpPr>
        <p:spPr>
          <a:xfrm>
            <a:off x="539552" y="4365104"/>
            <a:ext cx="1728192" cy="792088"/>
          </a:xfrm>
          <a:prstGeom prst="triangl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Рамка 6"/>
          <p:cNvSpPr/>
          <p:nvPr/>
        </p:nvSpPr>
        <p:spPr>
          <a:xfrm>
            <a:off x="1187624" y="5373216"/>
            <a:ext cx="504056" cy="504056"/>
          </a:xfrm>
          <a:prstGeom prst="fram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0" name="Прямоугольник 19"/>
          <p:cNvSpPr/>
          <p:nvPr/>
        </p:nvSpPr>
        <p:spPr>
          <a:xfrm>
            <a:off x="7164288" y="2132856"/>
            <a:ext cx="1296144"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Равнобедренный треугольник 20"/>
          <p:cNvSpPr/>
          <p:nvPr/>
        </p:nvSpPr>
        <p:spPr>
          <a:xfrm>
            <a:off x="6948264" y="1484784"/>
            <a:ext cx="1728192" cy="792088"/>
          </a:xfrm>
          <a:prstGeom prst="triangl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Рамка 21"/>
          <p:cNvSpPr/>
          <p:nvPr/>
        </p:nvSpPr>
        <p:spPr>
          <a:xfrm>
            <a:off x="7596336" y="2492896"/>
            <a:ext cx="504056" cy="504056"/>
          </a:xfrm>
          <a:prstGeom prst="fram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3" name="Прямоугольник 22"/>
          <p:cNvSpPr/>
          <p:nvPr/>
        </p:nvSpPr>
        <p:spPr>
          <a:xfrm>
            <a:off x="4860032" y="5013176"/>
            <a:ext cx="1296144"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Равнобедренный треугольник 23"/>
          <p:cNvSpPr/>
          <p:nvPr/>
        </p:nvSpPr>
        <p:spPr>
          <a:xfrm>
            <a:off x="4644008" y="4365104"/>
            <a:ext cx="1728192" cy="792088"/>
          </a:xfrm>
          <a:prstGeom prst="triangl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Прямоугольник 25"/>
          <p:cNvSpPr/>
          <p:nvPr/>
        </p:nvSpPr>
        <p:spPr>
          <a:xfrm>
            <a:off x="2915816" y="5013176"/>
            <a:ext cx="1296144"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Равнобедренный треугольник 26"/>
          <p:cNvSpPr/>
          <p:nvPr/>
        </p:nvSpPr>
        <p:spPr>
          <a:xfrm>
            <a:off x="2699792" y="4365104"/>
            <a:ext cx="1728192" cy="792088"/>
          </a:xfrm>
          <a:prstGeom prst="triangl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Рамка 27"/>
          <p:cNvSpPr/>
          <p:nvPr/>
        </p:nvSpPr>
        <p:spPr>
          <a:xfrm>
            <a:off x="3347864" y="5373216"/>
            <a:ext cx="504056" cy="504056"/>
          </a:xfrm>
          <a:prstGeom prst="fram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9" name="Прямоугольник 28"/>
          <p:cNvSpPr/>
          <p:nvPr/>
        </p:nvSpPr>
        <p:spPr>
          <a:xfrm>
            <a:off x="6804248" y="4941168"/>
            <a:ext cx="1296144"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Равнобедренный треугольник 29"/>
          <p:cNvSpPr/>
          <p:nvPr/>
        </p:nvSpPr>
        <p:spPr>
          <a:xfrm>
            <a:off x="6588224" y="4293096"/>
            <a:ext cx="1728192" cy="792088"/>
          </a:xfrm>
          <a:prstGeom prst="triangl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Рамка 30"/>
          <p:cNvSpPr/>
          <p:nvPr/>
        </p:nvSpPr>
        <p:spPr>
          <a:xfrm>
            <a:off x="7236296" y="5301208"/>
            <a:ext cx="504056" cy="504056"/>
          </a:xfrm>
          <a:prstGeom prst="fram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2" name="Овал 31"/>
          <p:cNvSpPr/>
          <p:nvPr/>
        </p:nvSpPr>
        <p:spPr>
          <a:xfrm>
            <a:off x="5292080" y="5445224"/>
            <a:ext cx="504056" cy="432048"/>
          </a:xfrm>
          <a:prstGeom prst="ellipse">
            <a:avLst/>
          </a:prstGeom>
          <a:ln w="47625" cmpd="thinThick">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4" name="Овал 33"/>
          <p:cNvSpPr/>
          <p:nvPr/>
        </p:nvSpPr>
        <p:spPr>
          <a:xfrm>
            <a:off x="7308304" y="4581128"/>
            <a:ext cx="288032" cy="360040"/>
          </a:xfrm>
          <a:prstGeom prst="ellipse">
            <a:avLst/>
          </a:prstGeom>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Управляющая кнопка: домой 24">
            <a:hlinkClick r:id="" action="ppaction://noaction" highlightClick="1"/>
          </p:cNvPr>
          <p:cNvSpPr/>
          <p:nvPr/>
        </p:nvSpPr>
        <p:spPr>
          <a:xfrm>
            <a:off x="8532440" y="0"/>
            <a:ext cx="611560" cy="69269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Управляющая кнопка: далее 34">
            <a:hlinkClick r:id="" action="ppaction://hlinkshowjump?jump=nextslide" highlightClick="1"/>
          </p:cNvPr>
          <p:cNvSpPr/>
          <p:nvPr/>
        </p:nvSpPr>
        <p:spPr>
          <a:xfrm>
            <a:off x="8748464" y="6525344"/>
            <a:ext cx="395536" cy="33265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Управляющая кнопка: назад 35">
            <a:hlinkClick r:id="" action="ppaction://hlinkshowjump?jump=previousslide" highlightClick="1"/>
          </p:cNvPr>
          <p:cNvSpPr/>
          <p:nvPr/>
        </p:nvSpPr>
        <p:spPr>
          <a:xfrm>
            <a:off x="8388424" y="6525344"/>
            <a:ext cx="432048" cy="332656"/>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467786948"/>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6"/>
                    </p:tgtEl>
                  </p:cond>
                </p:stCondLst>
                <p:endSync evt="end" delay="0">
                  <p:rtn val="all"/>
                </p:endSync>
                <p:childTnLst>
                  <p:par>
                    <p:cTn id="3" fill="hold">
                      <p:stCondLst>
                        <p:cond delay="0"/>
                      </p:stCondLst>
                      <p:childTnLst>
                        <p:par>
                          <p:cTn id="4" fill="hold">
                            <p:stCondLst>
                              <p:cond delay="0"/>
                            </p:stCondLst>
                            <p:childTnLst>
                              <p:par>
                                <p:cTn id="5" presetID="64" presetClass="path" presetSubtype="0" accel="50000" decel="50000" fill="hold" grpId="0" nodeType="clickEffect">
                                  <p:stCondLst>
                                    <p:cond delay="0"/>
                                  </p:stCondLst>
                                  <p:childTnLst>
                                    <p:animMotion origin="layout" path="M 0 0  L 0 -0.33295  E" pathEditMode="relative" ptsTypes="">
                                      <p:cBhvr>
                                        <p:cTn id="6" dur="2000" fill="hold"/>
                                        <p:tgtEl>
                                          <p:spTgt spid="26"/>
                                        </p:tgtEl>
                                        <p:attrNameLst>
                                          <p:attrName>ppt_x</p:attrName>
                                          <p:attrName>ppt_y</p:attrName>
                                        </p:attrNameLst>
                                      </p:cBhvr>
                                    </p:animMotion>
                                  </p:childTnLst>
                                </p:cTn>
                              </p:par>
                              <p:par>
                                <p:cTn id="7" presetID="64" presetClass="path" presetSubtype="0" accel="50000" decel="50000" fill="hold" grpId="0" nodeType="withEffect">
                                  <p:stCondLst>
                                    <p:cond delay="0"/>
                                  </p:stCondLst>
                                  <p:childTnLst>
                                    <p:animMotion origin="layout" path="M 0 0  L 0 -0.33295  E" pathEditMode="relative" ptsTypes="">
                                      <p:cBhvr>
                                        <p:cTn id="8" dur="2000" fill="hold"/>
                                        <p:tgtEl>
                                          <p:spTgt spid="27"/>
                                        </p:tgtEl>
                                        <p:attrNameLst>
                                          <p:attrName>ppt_x</p:attrName>
                                          <p:attrName>ppt_y</p:attrName>
                                        </p:attrNameLst>
                                      </p:cBhvr>
                                    </p:animMotion>
                                  </p:childTnLst>
                                </p:cTn>
                              </p:par>
                              <p:par>
                                <p:cTn id="9" presetID="64" presetClass="path" presetSubtype="0" accel="50000" decel="50000" fill="hold" grpId="0" nodeType="withEffect">
                                  <p:stCondLst>
                                    <p:cond delay="0"/>
                                  </p:stCondLst>
                                  <p:childTnLst>
                                    <p:animMotion origin="layout" path="M 0 0  L 0 -0.33295  E" pathEditMode="relative" ptsTypes="">
                                      <p:cBhvr>
                                        <p:cTn id="10" dur="2000" fill="hold"/>
                                        <p:tgtEl>
                                          <p:spTgt spid="28"/>
                                        </p:tgtEl>
                                        <p:attrNameLst>
                                          <p:attrName>ppt_x</p:attrName>
                                          <p:attrName>ppt_y</p:attrName>
                                        </p:attrNameLst>
                                      </p:cBhvr>
                                    </p:animMotion>
                                  </p:childTnLst>
                                </p:cTn>
                              </p:par>
                            </p:childTnLst>
                          </p:cTn>
                        </p:par>
                      </p:childTnLst>
                    </p:cTn>
                  </p:par>
                </p:childTnLst>
              </p:cTn>
              <p:nextCondLst>
                <p:cond evt="onClick" delay="0">
                  <p:tgtEl>
                    <p:spTgt spid="26"/>
                  </p:tgtEl>
                </p:cond>
              </p:nextCondLst>
            </p:seq>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35" presetClass="emph" presetSubtype="0" fill="hold" grpId="0" nodeType="clickEffect">
                                  <p:stCondLst>
                                    <p:cond delay="0"/>
                                  </p:stCondLst>
                                  <p:childTnLst>
                                    <p:anim calcmode="discrete" valueType="str">
                                      <p:cBhvr>
                                        <p:cTn id="15" dur="500" fill="hold"/>
                                        <p:tgtEl>
                                          <p:spTgt spid="33"/>
                                        </p:tgtEl>
                                        <p:attrNameLst>
                                          <p:attrName>style.visibility</p:attrName>
                                        </p:attrNameLst>
                                      </p:cBhvr>
                                      <p:tavLst>
                                        <p:tav tm="0">
                                          <p:val>
                                            <p:strVal val="hidden"/>
                                          </p:val>
                                        </p:tav>
                                        <p:tav tm="50000">
                                          <p:val>
                                            <p:strVal val="visible"/>
                                          </p:val>
                                        </p:tav>
                                      </p:tavLst>
                                    </p:anim>
                                  </p:childTnLst>
                                </p:cTn>
                              </p:par>
                              <p:par>
                                <p:cTn id="16" presetID="35" presetClass="emph" presetSubtype="0" fill="hold" grpId="0" nodeType="withEffect">
                                  <p:stCondLst>
                                    <p:cond delay="0"/>
                                  </p:stCondLst>
                                  <p:childTnLst>
                                    <p:anim calcmode="discrete" valueType="str">
                                      <p:cBhvr>
                                        <p:cTn id="17" dur="500" fill="hold"/>
                                        <p:tgtEl>
                                          <p:spTgt spid="5"/>
                                        </p:tgtEl>
                                        <p:attrNameLst>
                                          <p:attrName>style.visibility</p:attrName>
                                        </p:attrNameLst>
                                      </p:cBhvr>
                                      <p:tavLst>
                                        <p:tav tm="0">
                                          <p:val>
                                            <p:strVal val="hidden"/>
                                          </p:val>
                                        </p:tav>
                                        <p:tav tm="50000">
                                          <p:val>
                                            <p:strVal val="visible"/>
                                          </p:val>
                                        </p:tav>
                                      </p:tavLst>
                                    </p:anim>
                                  </p:childTnLst>
                                </p:cTn>
                              </p:par>
                              <p:par>
                                <p:cTn id="18" presetID="35" presetClass="emph" presetSubtype="0" fill="hold" grpId="0" nodeType="withEffect">
                                  <p:stCondLst>
                                    <p:cond delay="0"/>
                                  </p:stCondLst>
                                  <p:childTnLst>
                                    <p:anim calcmode="discrete" valueType="str">
                                      <p:cBhvr>
                                        <p:cTn id="19" dur="500" fill="hold"/>
                                        <p:tgtEl>
                                          <p:spTgt spid="6"/>
                                        </p:tgtEl>
                                        <p:attrNameLst>
                                          <p:attrName>style.visibility</p:attrName>
                                        </p:attrNameLst>
                                      </p:cBhvr>
                                      <p:tavLst>
                                        <p:tav tm="0">
                                          <p:val>
                                            <p:strVal val="hidden"/>
                                          </p:val>
                                        </p:tav>
                                        <p:tav tm="50000">
                                          <p:val>
                                            <p:strVal val="visible"/>
                                          </p:val>
                                        </p:tav>
                                      </p:tavLst>
                                    </p:anim>
                                  </p:childTnLst>
                                </p:cTn>
                              </p:par>
                              <p:par>
                                <p:cTn id="20" presetID="35" presetClass="emph" presetSubtype="0" fill="hold" grpId="0" nodeType="withEffect">
                                  <p:stCondLst>
                                    <p:cond delay="0"/>
                                  </p:stCondLst>
                                  <p:childTnLst>
                                    <p:anim calcmode="discrete" valueType="str">
                                      <p:cBhvr>
                                        <p:cTn id="21" dur="500" fill="hold"/>
                                        <p:tgtEl>
                                          <p:spTgt spid="7"/>
                                        </p:tgtEl>
                                        <p:attrNameLst>
                                          <p:attrName>style.visibility</p:attrName>
                                        </p:attrNameLst>
                                      </p:cBhvr>
                                      <p:tavLst>
                                        <p:tav tm="0">
                                          <p:val>
                                            <p:strVal val="hidden"/>
                                          </p:val>
                                        </p:tav>
                                        <p:tav tm="50000">
                                          <p:val>
                                            <p:strVal val="visible"/>
                                          </p:val>
                                        </p:tav>
                                      </p:tavLst>
                                    </p:anim>
                                  </p:childTnLst>
                                </p:cTn>
                              </p:par>
                            </p:childTnLst>
                          </p:cTn>
                        </p:par>
                      </p:childTnLst>
                    </p:cTn>
                  </p:par>
                </p:childTnLst>
              </p:cTn>
              <p:nextCondLst>
                <p:cond evt="onClick" delay="0">
                  <p:tgtEl>
                    <p:spTgt spid="5"/>
                  </p:tgtEl>
                </p:cond>
              </p:nextCondLst>
            </p:seq>
            <p:seq concurrent="1" nextAc="seek">
              <p:cTn id="22" restart="whenNotActive" fill="hold" evtFilter="cancelBubble" nodeType="interactiveSeq">
                <p:stCondLst>
                  <p:cond evt="onClick" delay="0">
                    <p:tgtEl>
                      <p:spTgt spid="23"/>
                    </p:tgtEl>
                  </p:cond>
                </p:stCondLst>
                <p:endSync evt="end" delay="0">
                  <p:rtn val="all"/>
                </p:endSync>
                <p:childTnLst>
                  <p:par>
                    <p:cTn id="23" fill="hold">
                      <p:stCondLst>
                        <p:cond delay="0"/>
                      </p:stCondLst>
                      <p:childTnLst>
                        <p:par>
                          <p:cTn id="24" fill="hold">
                            <p:stCondLst>
                              <p:cond delay="0"/>
                            </p:stCondLst>
                            <p:childTnLst>
                              <p:par>
                                <p:cTn id="25" presetID="35" presetClass="emph" presetSubtype="0" fill="hold" grpId="0" nodeType="clickEffect">
                                  <p:stCondLst>
                                    <p:cond delay="0"/>
                                  </p:stCondLst>
                                  <p:childTnLst>
                                    <p:anim calcmode="discrete" valueType="str">
                                      <p:cBhvr>
                                        <p:cTn id="26" dur="1000" fill="hold"/>
                                        <p:tgtEl>
                                          <p:spTgt spid="23"/>
                                        </p:tgtEl>
                                        <p:attrNameLst>
                                          <p:attrName>style.visibility</p:attrName>
                                        </p:attrNameLst>
                                      </p:cBhvr>
                                      <p:tavLst>
                                        <p:tav tm="0">
                                          <p:val>
                                            <p:strVal val="hidden"/>
                                          </p:val>
                                        </p:tav>
                                        <p:tav tm="50000">
                                          <p:val>
                                            <p:strVal val="visible"/>
                                          </p:val>
                                        </p:tav>
                                      </p:tavLst>
                                    </p:anim>
                                  </p:childTnLst>
                                </p:cTn>
                              </p:par>
                              <p:par>
                                <p:cTn id="27" presetID="35" presetClass="emph" presetSubtype="0" fill="hold" grpId="0" nodeType="withEffect">
                                  <p:stCondLst>
                                    <p:cond delay="0"/>
                                  </p:stCondLst>
                                  <p:childTnLst>
                                    <p:anim calcmode="discrete" valueType="str">
                                      <p:cBhvr>
                                        <p:cTn id="28" dur="1000" fill="hold"/>
                                        <p:tgtEl>
                                          <p:spTgt spid="24"/>
                                        </p:tgtEl>
                                        <p:attrNameLst>
                                          <p:attrName>style.visibility</p:attrName>
                                        </p:attrNameLst>
                                      </p:cBhvr>
                                      <p:tavLst>
                                        <p:tav tm="0">
                                          <p:val>
                                            <p:strVal val="hidden"/>
                                          </p:val>
                                        </p:tav>
                                        <p:tav tm="50000">
                                          <p:val>
                                            <p:strVal val="visible"/>
                                          </p:val>
                                        </p:tav>
                                      </p:tavLst>
                                    </p:anim>
                                  </p:childTnLst>
                                </p:cTn>
                              </p:par>
                              <p:par>
                                <p:cTn id="29" presetID="35" presetClass="emph" presetSubtype="0" fill="hold" grpId="0" nodeType="withEffect">
                                  <p:stCondLst>
                                    <p:cond delay="0"/>
                                  </p:stCondLst>
                                  <p:childTnLst>
                                    <p:anim calcmode="discrete" valueType="str">
                                      <p:cBhvr>
                                        <p:cTn id="30" dur="1000" fill="hold"/>
                                        <p:tgtEl>
                                          <p:spTgt spid="32"/>
                                        </p:tgtEl>
                                        <p:attrNameLst>
                                          <p:attrName>style.visibility</p:attrName>
                                        </p:attrNameLst>
                                      </p:cBhvr>
                                      <p:tavLst>
                                        <p:tav tm="0">
                                          <p:val>
                                            <p:strVal val="hidden"/>
                                          </p:val>
                                        </p:tav>
                                        <p:tav tm="50000">
                                          <p:val>
                                            <p:strVal val="visible"/>
                                          </p:val>
                                        </p:tav>
                                      </p:tavLst>
                                    </p:anim>
                                  </p:childTnLst>
                                </p:cTn>
                              </p:par>
                            </p:childTnLst>
                          </p:cTn>
                        </p:par>
                      </p:childTnLst>
                    </p:cTn>
                  </p:par>
                </p:childTnLst>
              </p:cTn>
              <p:nextCondLst>
                <p:cond evt="onClick" delay="0">
                  <p:tgtEl>
                    <p:spTgt spid="23"/>
                  </p:tgtEl>
                </p:cond>
              </p:nextCondLst>
            </p:seq>
            <p:seq concurrent="1" nextAc="seek">
              <p:cTn id="31" restart="whenNotActive" fill="hold" evtFilter="cancelBubble" nodeType="interactiveSeq">
                <p:stCondLst>
                  <p:cond evt="onClick" delay="0">
                    <p:tgtEl>
                      <p:spTgt spid="29"/>
                    </p:tgtEl>
                  </p:cond>
                </p:stCondLst>
                <p:endSync evt="end" delay="0">
                  <p:rtn val="all"/>
                </p:endSync>
                <p:childTnLst>
                  <p:par>
                    <p:cTn id="32" fill="hold">
                      <p:stCondLst>
                        <p:cond delay="0"/>
                      </p:stCondLst>
                      <p:childTnLst>
                        <p:par>
                          <p:cTn id="33" fill="hold">
                            <p:stCondLst>
                              <p:cond delay="0"/>
                            </p:stCondLst>
                            <p:childTnLst>
                              <p:par>
                                <p:cTn id="34" presetID="35" presetClass="emph" presetSubtype="0" fill="hold" grpId="0" nodeType="clickEffect">
                                  <p:stCondLst>
                                    <p:cond delay="0"/>
                                  </p:stCondLst>
                                  <p:childTnLst>
                                    <p:anim calcmode="discrete" valueType="str">
                                      <p:cBhvr>
                                        <p:cTn id="35" dur="500" fill="hold"/>
                                        <p:tgtEl>
                                          <p:spTgt spid="29"/>
                                        </p:tgtEl>
                                        <p:attrNameLst>
                                          <p:attrName>style.visibility</p:attrName>
                                        </p:attrNameLst>
                                      </p:cBhvr>
                                      <p:tavLst>
                                        <p:tav tm="0">
                                          <p:val>
                                            <p:strVal val="hidden"/>
                                          </p:val>
                                        </p:tav>
                                        <p:tav tm="50000">
                                          <p:val>
                                            <p:strVal val="visible"/>
                                          </p:val>
                                        </p:tav>
                                      </p:tavLst>
                                    </p:anim>
                                  </p:childTnLst>
                                </p:cTn>
                              </p:par>
                              <p:par>
                                <p:cTn id="36" presetID="35" presetClass="emph" presetSubtype="0" fill="hold" grpId="0" nodeType="withEffect">
                                  <p:stCondLst>
                                    <p:cond delay="0"/>
                                  </p:stCondLst>
                                  <p:childTnLst>
                                    <p:anim calcmode="discrete" valueType="str">
                                      <p:cBhvr>
                                        <p:cTn id="37" dur="500" fill="hold"/>
                                        <p:tgtEl>
                                          <p:spTgt spid="30"/>
                                        </p:tgtEl>
                                        <p:attrNameLst>
                                          <p:attrName>style.visibility</p:attrName>
                                        </p:attrNameLst>
                                      </p:cBhvr>
                                      <p:tavLst>
                                        <p:tav tm="0">
                                          <p:val>
                                            <p:strVal val="hidden"/>
                                          </p:val>
                                        </p:tav>
                                        <p:tav tm="50000">
                                          <p:val>
                                            <p:strVal val="visible"/>
                                          </p:val>
                                        </p:tav>
                                      </p:tavLst>
                                    </p:anim>
                                  </p:childTnLst>
                                </p:cTn>
                              </p:par>
                              <p:par>
                                <p:cTn id="38" presetID="35" presetClass="emph" presetSubtype="0" fill="hold" grpId="0" nodeType="withEffect">
                                  <p:stCondLst>
                                    <p:cond delay="0"/>
                                  </p:stCondLst>
                                  <p:childTnLst>
                                    <p:anim calcmode="discrete" valueType="str">
                                      <p:cBhvr>
                                        <p:cTn id="39" dur="500" fill="hold"/>
                                        <p:tgtEl>
                                          <p:spTgt spid="31"/>
                                        </p:tgtEl>
                                        <p:attrNameLst>
                                          <p:attrName>style.visibility</p:attrName>
                                        </p:attrNameLst>
                                      </p:cBhvr>
                                      <p:tavLst>
                                        <p:tav tm="0">
                                          <p:val>
                                            <p:strVal val="hidden"/>
                                          </p:val>
                                        </p:tav>
                                        <p:tav tm="50000">
                                          <p:val>
                                            <p:strVal val="visible"/>
                                          </p:val>
                                        </p:tav>
                                      </p:tavLst>
                                    </p:anim>
                                  </p:childTnLst>
                                </p:cTn>
                              </p:par>
                              <p:par>
                                <p:cTn id="40" presetID="35" presetClass="emph" presetSubtype="0" fill="hold" grpId="0" nodeType="withEffect">
                                  <p:stCondLst>
                                    <p:cond delay="0"/>
                                  </p:stCondLst>
                                  <p:childTnLst>
                                    <p:anim calcmode="discrete" valueType="str">
                                      <p:cBhvr>
                                        <p:cTn id="41" dur="500" fill="hold"/>
                                        <p:tgtEl>
                                          <p:spTgt spid="34"/>
                                        </p:tgtEl>
                                        <p:attrNameLst>
                                          <p:attrName>style.visibility</p:attrName>
                                        </p:attrNameLst>
                                      </p:cBhvr>
                                      <p:tavLst>
                                        <p:tav tm="0">
                                          <p:val>
                                            <p:strVal val="hidden"/>
                                          </p:val>
                                        </p:tav>
                                        <p:tav tm="50000">
                                          <p:val>
                                            <p:strVal val="visible"/>
                                          </p:val>
                                        </p:tav>
                                      </p:tavLst>
                                    </p:anim>
                                  </p:childTnLst>
                                </p:cTn>
                              </p:par>
                            </p:childTnLst>
                          </p:cTn>
                        </p:par>
                      </p:childTnLst>
                    </p:cTn>
                  </p:par>
                </p:childTnLst>
              </p:cTn>
              <p:nextCondLst>
                <p:cond evt="onClick" delay="0">
                  <p:tgtEl>
                    <p:spTgt spid="29"/>
                  </p:tgtEl>
                </p:cond>
              </p:nextCondLst>
            </p:seq>
          </p:childTnLst>
        </p:cTn>
      </p:par>
    </p:tnLst>
    <p:bldLst>
      <p:bldP spid="33" grpId="0" animBg="1"/>
      <p:bldP spid="5" grpId="0" animBg="1"/>
      <p:bldP spid="6" grpId="0" animBg="1"/>
      <p:bldP spid="7" grpId="0" animBg="1"/>
      <p:bldP spid="23" grpId="0" animBg="1"/>
      <p:bldP spid="24" grpId="0" animBg="1"/>
      <p:bldP spid="26" grpId="0" animBg="1"/>
      <p:bldP spid="27" grpId="0" animBg="1"/>
      <p:bldP spid="28" grpId="0" animBg="1"/>
      <p:bldP spid="29" grpId="0" animBg="1"/>
      <p:bldP spid="30" grpId="0" animBg="1"/>
      <p:bldP spid="31" grpId="0" animBg="1"/>
      <p:bldP spid="32" grpId="0" animBg="1"/>
      <p:bldP spid="3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467544" y="0"/>
            <a:ext cx="8229600" cy="1143000"/>
          </a:xfrm>
        </p:spPr>
        <p:txBody>
          <a:bodyPr>
            <a:normAutofit/>
          </a:bodyPr>
          <a:lstStyle/>
          <a:p>
            <a:r>
              <a:rPr lang="ru-RU"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Impact" pitchFamily="34" charset="0"/>
              </a:rPr>
              <a:t>ЧЕТВЕРТЫЙ  ЛИШНИЙ</a:t>
            </a:r>
            <a:endParaRPr lang="ru-RU"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Impact" pitchFamily="34" charset="0"/>
            </a:endParaRPr>
          </a:p>
        </p:txBody>
      </p:sp>
      <p:sp>
        <p:nvSpPr>
          <p:cNvPr id="5" name="Прямоугольник 4"/>
          <p:cNvSpPr/>
          <p:nvPr/>
        </p:nvSpPr>
        <p:spPr>
          <a:xfrm>
            <a:off x="395536" y="2132856"/>
            <a:ext cx="2304256" cy="15841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Трапеция 5"/>
          <p:cNvSpPr/>
          <p:nvPr/>
        </p:nvSpPr>
        <p:spPr>
          <a:xfrm>
            <a:off x="7020272" y="1916832"/>
            <a:ext cx="1800200" cy="1872208"/>
          </a:xfrm>
          <a:prstGeom prst="trapezoid">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2987824" y="2132856"/>
            <a:ext cx="1728192" cy="151216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Равнобедренный треугольник 7"/>
          <p:cNvSpPr/>
          <p:nvPr/>
        </p:nvSpPr>
        <p:spPr>
          <a:xfrm>
            <a:off x="4860032" y="1772816"/>
            <a:ext cx="1944216" cy="1944216"/>
          </a:xfrm>
          <a:prstGeom prst="triangle">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Управляющая кнопка: домой 8">
            <a:hlinkClick r:id="" action="ppaction://noaction" highlightClick="1"/>
          </p:cNvPr>
          <p:cNvSpPr/>
          <p:nvPr/>
        </p:nvSpPr>
        <p:spPr>
          <a:xfrm>
            <a:off x="8532440" y="0"/>
            <a:ext cx="611560" cy="69269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Управляющая кнопка: далее 9">
            <a:hlinkClick r:id="" action="ppaction://hlinkshowjump?jump=nextslide" highlightClick="1"/>
          </p:cNvPr>
          <p:cNvSpPr/>
          <p:nvPr/>
        </p:nvSpPr>
        <p:spPr>
          <a:xfrm>
            <a:off x="8748464" y="6525344"/>
            <a:ext cx="395536" cy="33265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Управляющая кнопка: назад 10">
            <a:hlinkClick r:id="" action="ppaction://hlinkshowjump?jump=previousslide" highlightClick="1"/>
          </p:cNvPr>
          <p:cNvSpPr/>
          <p:nvPr/>
        </p:nvSpPr>
        <p:spPr>
          <a:xfrm>
            <a:off x="8388424" y="6525344"/>
            <a:ext cx="432048" cy="332656"/>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959994129"/>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37" presetClass="exit" presetSubtype="0" fill="hold" grpId="0" nodeType="clickEffect">
                                  <p:stCondLst>
                                    <p:cond delay="0"/>
                                  </p:stCondLst>
                                  <p:childTnLst>
                                    <p:animEffect transition="out" filter="fade">
                                      <p:cBhvr>
                                        <p:cTn id="6" dur="2000"/>
                                        <p:tgtEl>
                                          <p:spTgt spid="8"/>
                                        </p:tgtEl>
                                      </p:cBhvr>
                                    </p:animEffect>
                                    <p:anim calcmode="lin" valueType="num">
                                      <p:cBhvr>
                                        <p:cTn id="7" dur="2000"/>
                                        <p:tgtEl>
                                          <p:spTgt spid="8"/>
                                        </p:tgtEl>
                                        <p:attrNameLst>
                                          <p:attrName>ppt_x</p:attrName>
                                        </p:attrNameLst>
                                      </p:cBhvr>
                                      <p:tavLst>
                                        <p:tav tm="0">
                                          <p:val>
                                            <p:strVal val="ppt_x"/>
                                          </p:val>
                                        </p:tav>
                                        <p:tav tm="100000">
                                          <p:val>
                                            <p:strVal val="ppt_x"/>
                                          </p:val>
                                        </p:tav>
                                      </p:tavLst>
                                    </p:anim>
                                    <p:anim calcmode="lin" valueType="num">
                                      <p:cBhvr>
                                        <p:cTn id="8" dur="200" decel="100000"/>
                                        <p:tgtEl>
                                          <p:spTgt spid="8"/>
                                        </p:tgtEl>
                                        <p:attrNameLst>
                                          <p:attrName>ppt_y</p:attrName>
                                        </p:attrNameLst>
                                      </p:cBhvr>
                                      <p:tavLst>
                                        <p:tav tm="0">
                                          <p:val>
                                            <p:strVal val="ppt_y"/>
                                          </p:val>
                                        </p:tav>
                                        <p:tav tm="100000">
                                          <p:val>
                                            <p:strVal val="ppt_y-.03"/>
                                          </p:val>
                                        </p:tav>
                                      </p:tavLst>
                                    </p:anim>
                                    <p:anim calcmode="lin" valueType="num">
                                      <p:cBhvr>
                                        <p:cTn id="9" dur="1800" accel="100000">
                                          <p:stCondLst>
                                            <p:cond delay="200"/>
                                          </p:stCondLst>
                                        </p:cTn>
                                        <p:tgtEl>
                                          <p:spTgt spid="8"/>
                                        </p:tgtEl>
                                        <p:attrNameLst>
                                          <p:attrName>ppt_y</p:attrName>
                                        </p:attrNameLst>
                                      </p:cBhvr>
                                      <p:tavLst>
                                        <p:tav tm="0">
                                          <p:val>
                                            <p:strVal val="ppt_y"/>
                                          </p:val>
                                        </p:tav>
                                        <p:tav tm="100000">
                                          <p:val>
                                            <p:strVal val="ppt_y+1"/>
                                          </p:val>
                                        </p:tav>
                                      </p:tavLst>
                                    </p:anim>
                                    <p:set>
                                      <p:cBhvr>
                                        <p:cTn id="10" dur="1" fill="hold">
                                          <p:stCondLst>
                                            <p:cond delay="19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35" presetClass="emph" presetSubtype="0" fill="hold" grpId="0" nodeType="clickEffect">
                                  <p:stCondLst>
                                    <p:cond delay="0"/>
                                  </p:stCondLst>
                                  <p:childTnLst>
                                    <p:anim calcmode="discrete" valueType="str">
                                      <p:cBhvr>
                                        <p:cTn id="15" dur="500" fill="hold"/>
                                        <p:tgtEl>
                                          <p:spTgt spid="5"/>
                                        </p:tgtEl>
                                        <p:attrNameLst>
                                          <p:attrName>style.visibility</p:attrName>
                                        </p:attrNameLst>
                                      </p:cBhvr>
                                      <p:tavLst>
                                        <p:tav tm="0">
                                          <p:val>
                                            <p:strVal val="hidden"/>
                                          </p:val>
                                        </p:tav>
                                        <p:tav tm="50000">
                                          <p:val>
                                            <p:strVal val="visible"/>
                                          </p:val>
                                        </p:tav>
                                      </p:tavLst>
                                    </p:anim>
                                  </p:childTnLst>
                                </p:cTn>
                              </p:par>
                            </p:childTnLst>
                          </p:cTn>
                        </p:par>
                      </p:childTnLst>
                    </p:cTn>
                  </p:par>
                </p:childTnLst>
              </p:cTn>
              <p:nextCondLst>
                <p:cond evt="onClick" delay="0">
                  <p:tgtEl>
                    <p:spTgt spid="5"/>
                  </p:tgtEl>
                </p:cond>
              </p:nextCondLst>
            </p:seq>
            <p:seq concurrent="1" nextAc="seek">
              <p:cTn id="16" restart="whenNotActive" fill="hold" evtFilter="cancelBubble" nodeType="interactiveSeq">
                <p:stCondLst>
                  <p:cond evt="onClick" delay="0">
                    <p:tgtEl>
                      <p:spTgt spid="6"/>
                    </p:tgtEl>
                  </p:cond>
                </p:stCondLst>
                <p:endSync evt="end" delay="0">
                  <p:rtn val="all"/>
                </p:endSync>
                <p:childTnLst>
                  <p:par>
                    <p:cTn id="17" fill="hold">
                      <p:stCondLst>
                        <p:cond delay="0"/>
                      </p:stCondLst>
                      <p:childTnLst>
                        <p:par>
                          <p:cTn id="18" fill="hold">
                            <p:stCondLst>
                              <p:cond delay="0"/>
                            </p:stCondLst>
                            <p:childTnLst>
                              <p:par>
                                <p:cTn id="19" presetID="35" presetClass="emph" presetSubtype="0" fill="hold" grpId="0" nodeType="clickEffect">
                                  <p:stCondLst>
                                    <p:cond delay="0"/>
                                  </p:stCondLst>
                                  <p:childTnLst>
                                    <p:anim calcmode="discrete" valueType="str">
                                      <p:cBhvr>
                                        <p:cTn id="20" dur="500" fill="hold"/>
                                        <p:tgtEl>
                                          <p:spTgt spid="6"/>
                                        </p:tgtEl>
                                        <p:attrNameLst>
                                          <p:attrName>style.visibility</p:attrName>
                                        </p:attrNameLst>
                                      </p:cBhvr>
                                      <p:tavLst>
                                        <p:tav tm="0">
                                          <p:val>
                                            <p:strVal val="hidden"/>
                                          </p:val>
                                        </p:tav>
                                        <p:tav tm="50000">
                                          <p:val>
                                            <p:strVal val="visible"/>
                                          </p:val>
                                        </p:tav>
                                      </p:tavLst>
                                    </p:anim>
                                  </p:childTnLst>
                                </p:cTn>
                              </p:par>
                            </p:childTnLst>
                          </p:cTn>
                        </p:par>
                      </p:childTnLst>
                    </p:cTn>
                  </p:par>
                </p:childTnLst>
              </p:cTn>
              <p:nextCondLst>
                <p:cond evt="onClick" delay="0">
                  <p:tgtEl>
                    <p:spTgt spid="6"/>
                  </p:tgtEl>
                </p:cond>
              </p:nextCondLst>
            </p:seq>
            <p:seq concurrent="1" nextAc="seek">
              <p:cTn id="21" restart="whenNotActive" fill="hold" evtFilter="cancelBubble" nodeType="interactiveSeq">
                <p:stCondLst>
                  <p:cond evt="onClick" delay="0">
                    <p:tgtEl>
                      <p:spTgt spid="7"/>
                    </p:tgtEl>
                  </p:cond>
                </p:stCondLst>
                <p:endSync evt="end" delay="0">
                  <p:rtn val="all"/>
                </p:endSync>
                <p:childTnLst>
                  <p:par>
                    <p:cTn id="22" fill="hold">
                      <p:stCondLst>
                        <p:cond delay="0"/>
                      </p:stCondLst>
                      <p:childTnLst>
                        <p:par>
                          <p:cTn id="23" fill="hold">
                            <p:stCondLst>
                              <p:cond delay="0"/>
                            </p:stCondLst>
                            <p:childTnLst>
                              <p:par>
                                <p:cTn id="24" presetID="35" presetClass="emph" presetSubtype="0" fill="hold" grpId="0" nodeType="clickEffect">
                                  <p:stCondLst>
                                    <p:cond delay="0"/>
                                  </p:stCondLst>
                                  <p:childTnLst>
                                    <p:anim calcmode="discrete" valueType="str">
                                      <p:cBhvr>
                                        <p:cTn id="25" dur="500" fill="hold"/>
                                        <p:tgtEl>
                                          <p:spTgt spid="7"/>
                                        </p:tgtEl>
                                        <p:attrNameLst>
                                          <p:attrName>style.visibility</p:attrName>
                                        </p:attrNameLst>
                                      </p:cBhvr>
                                      <p:tavLst>
                                        <p:tav tm="0">
                                          <p:val>
                                            <p:strVal val="hidden"/>
                                          </p:val>
                                        </p:tav>
                                        <p:tav tm="50000">
                                          <p:val>
                                            <p:strVal val="visible"/>
                                          </p:val>
                                        </p:tav>
                                      </p:tavLst>
                                    </p:anim>
                                  </p:childTnLst>
                                </p:cTn>
                              </p:par>
                            </p:childTnLst>
                          </p:cTn>
                        </p:par>
                      </p:childTnLst>
                    </p:cTn>
                  </p:par>
                </p:childTnLst>
              </p:cTn>
              <p:nextCondLst>
                <p:cond evt="onClick" delay="0">
                  <p:tgtEl>
                    <p:spTgt spid="7"/>
                  </p:tgtEl>
                </p:cond>
              </p:nextCondLst>
            </p:seq>
          </p:childTnLst>
        </p:cTn>
      </p:par>
    </p:tnLst>
    <p:bldLst>
      <p:bldP spid="5" grpId="0" animBg="1"/>
      <p:bldP spid="6" grpId="0" animBg="1"/>
      <p:bldP spid="7"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467544" y="0"/>
            <a:ext cx="8229600" cy="1143000"/>
          </a:xfrm>
        </p:spPr>
        <p:txBody>
          <a:bodyPr>
            <a:normAutofit/>
          </a:bodyPr>
          <a:lstStyle/>
          <a:p>
            <a:r>
              <a:rPr lang="ru-RU"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Impact" pitchFamily="34" charset="0"/>
              </a:rPr>
              <a:t>НАЙДИ ПАРУ ИЗ НИЖНЕЙ СТРОКИ</a:t>
            </a:r>
            <a:endParaRPr lang="ru-RU"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Impact" pitchFamily="34" charset="0"/>
            </a:endParaRPr>
          </a:p>
        </p:txBody>
      </p:sp>
      <p:pic>
        <p:nvPicPr>
          <p:cNvPr id="9218" name="Picture 2" descr="C:\Users\user\Desktop\матем игры\mITthKaAYtU.jpg"/>
          <p:cNvPicPr>
            <a:picLocks noChangeAspect="1" noChangeArrowheads="1"/>
          </p:cNvPicPr>
          <p:nvPr/>
        </p:nvPicPr>
        <p:blipFill>
          <a:blip r:embed="rId2" cstate="print"/>
          <a:srcRect l="76350" t="48533"/>
          <a:stretch>
            <a:fillRect/>
          </a:stretch>
        </p:blipFill>
        <p:spPr bwMode="auto">
          <a:xfrm>
            <a:off x="5220072" y="1268760"/>
            <a:ext cx="1360612" cy="1985417"/>
          </a:xfrm>
          <a:prstGeom prst="rect">
            <a:avLst/>
          </a:prstGeom>
          <a:noFill/>
        </p:spPr>
      </p:pic>
      <p:pic>
        <p:nvPicPr>
          <p:cNvPr id="9221" name="Picture 5" descr="C:\Users\user\Desktop\матем игры\mITthKaAYtU.jpg"/>
          <p:cNvPicPr>
            <a:picLocks noChangeAspect="1" noChangeArrowheads="1"/>
          </p:cNvPicPr>
          <p:nvPr/>
        </p:nvPicPr>
        <p:blipFill>
          <a:blip r:embed="rId2" cstate="print"/>
          <a:srcRect r="75033" b="51867"/>
          <a:stretch>
            <a:fillRect/>
          </a:stretch>
        </p:blipFill>
        <p:spPr bwMode="auto">
          <a:xfrm>
            <a:off x="323528" y="1196752"/>
            <a:ext cx="1436390" cy="1856804"/>
          </a:xfrm>
          <a:prstGeom prst="rect">
            <a:avLst/>
          </a:prstGeom>
          <a:noFill/>
        </p:spPr>
      </p:pic>
      <p:pic>
        <p:nvPicPr>
          <p:cNvPr id="9" name="Picture 2" descr="C:\Users\user\Desktop\матем игры\mITthKaAYtU.jpg"/>
          <p:cNvPicPr>
            <a:picLocks noChangeAspect="1" noChangeArrowheads="1"/>
          </p:cNvPicPr>
          <p:nvPr/>
        </p:nvPicPr>
        <p:blipFill>
          <a:blip r:embed="rId2" cstate="print"/>
          <a:srcRect l="76139" b="52084"/>
          <a:stretch>
            <a:fillRect/>
          </a:stretch>
        </p:blipFill>
        <p:spPr bwMode="auto">
          <a:xfrm>
            <a:off x="7452320" y="1340768"/>
            <a:ext cx="1372766" cy="1848420"/>
          </a:xfrm>
          <a:prstGeom prst="rect">
            <a:avLst/>
          </a:prstGeom>
          <a:noFill/>
        </p:spPr>
      </p:pic>
      <p:pic>
        <p:nvPicPr>
          <p:cNvPr id="10" name="Picture 2" descr="C:\Users\user\Desktop\матем игры\mITthKaAYtU.jpg"/>
          <p:cNvPicPr>
            <a:picLocks noChangeAspect="1" noChangeArrowheads="1"/>
          </p:cNvPicPr>
          <p:nvPr/>
        </p:nvPicPr>
        <p:blipFill>
          <a:blip r:embed="rId2" cstate="print"/>
          <a:srcRect l="51171" t="48315" r="23796"/>
          <a:stretch>
            <a:fillRect/>
          </a:stretch>
        </p:blipFill>
        <p:spPr bwMode="auto">
          <a:xfrm>
            <a:off x="7380312" y="4221088"/>
            <a:ext cx="1440160" cy="1993801"/>
          </a:xfrm>
          <a:prstGeom prst="rect">
            <a:avLst/>
          </a:prstGeom>
          <a:noFill/>
        </p:spPr>
      </p:pic>
      <p:pic>
        <p:nvPicPr>
          <p:cNvPr id="11" name="Picture 2" descr="C:\Users\user\Desktop\матем игры\mITthKaAYtU.jpg"/>
          <p:cNvPicPr>
            <a:picLocks noChangeAspect="1" noChangeArrowheads="1"/>
          </p:cNvPicPr>
          <p:nvPr/>
        </p:nvPicPr>
        <p:blipFill>
          <a:blip r:embed="rId2" cstate="print"/>
          <a:srcRect l="25993" t="48098" r="50226"/>
          <a:stretch>
            <a:fillRect/>
          </a:stretch>
        </p:blipFill>
        <p:spPr bwMode="auto">
          <a:xfrm>
            <a:off x="2555776" y="1196752"/>
            <a:ext cx="1368152" cy="2002185"/>
          </a:xfrm>
          <a:prstGeom prst="rect">
            <a:avLst/>
          </a:prstGeom>
          <a:noFill/>
        </p:spPr>
      </p:pic>
      <p:pic>
        <p:nvPicPr>
          <p:cNvPr id="12" name="Picture 2" descr="C:\Users\user\Desktop\матем игры\mITthKaAYtU.jpg"/>
          <p:cNvPicPr>
            <a:picLocks noChangeAspect="1" noChangeArrowheads="1"/>
          </p:cNvPicPr>
          <p:nvPr/>
        </p:nvPicPr>
        <p:blipFill>
          <a:blip r:embed="rId2" cstate="print"/>
          <a:srcRect t="49747" r="75404"/>
          <a:stretch>
            <a:fillRect/>
          </a:stretch>
        </p:blipFill>
        <p:spPr bwMode="auto">
          <a:xfrm>
            <a:off x="5292080" y="4365104"/>
            <a:ext cx="1415008" cy="1938561"/>
          </a:xfrm>
          <a:prstGeom prst="rect">
            <a:avLst/>
          </a:prstGeom>
          <a:noFill/>
        </p:spPr>
      </p:pic>
      <p:pic>
        <p:nvPicPr>
          <p:cNvPr id="9220" name="Picture 4" descr="C:\Users\user\Desktop\матем игры\mITthKaAYtU.jpg"/>
          <p:cNvPicPr>
            <a:picLocks noChangeAspect="1" noChangeArrowheads="1"/>
          </p:cNvPicPr>
          <p:nvPr/>
        </p:nvPicPr>
        <p:blipFill>
          <a:blip r:embed="rId2" cstate="print"/>
          <a:srcRect l="26853" r="48748" b="51867"/>
          <a:stretch>
            <a:fillRect/>
          </a:stretch>
        </p:blipFill>
        <p:spPr bwMode="auto">
          <a:xfrm>
            <a:off x="3059832" y="4437112"/>
            <a:ext cx="1403648" cy="1856804"/>
          </a:xfrm>
          <a:prstGeom prst="rect">
            <a:avLst/>
          </a:prstGeom>
          <a:noFill/>
        </p:spPr>
      </p:pic>
      <p:pic>
        <p:nvPicPr>
          <p:cNvPr id="9219" name="Picture 3" descr="C:\Users\user\Desktop\матем игры\mITthKaAYtU.jpg"/>
          <p:cNvPicPr>
            <a:picLocks noChangeAspect="1" noChangeArrowheads="1"/>
          </p:cNvPicPr>
          <p:nvPr/>
        </p:nvPicPr>
        <p:blipFill>
          <a:blip r:embed="rId2" cstate="print"/>
          <a:srcRect l="51252" r="24967" b="51867"/>
          <a:stretch>
            <a:fillRect/>
          </a:stretch>
        </p:blipFill>
        <p:spPr bwMode="auto">
          <a:xfrm>
            <a:off x="611560" y="4509120"/>
            <a:ext cx="1368152" cy="1856804"/>
          </a:xfrm>
          <a:prstGeom prst="rect">
            <a:avLst/>
          </a:prstGeom>
          <a:noFill/>
        </p:spPr>
      </p:pic>
      <p:sp>
        <p:nvSpPr>
          <p:cNvPr id="13" name="Управляющая кнопка: домой 12">
            <a:hlinkClick r:id="" action="ppaction://noaction" highlightClick="1"/>
          </p:cNvPr>
          <p:cNvSpPr/>
          <p:nvPr/>
        </p:nvSpPr>
        <p:spPr>
          <a:xfrm>
            <a:off x="8532440" y="0"/>
            <a:ext cx="611560" cy="69269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Управляющая кнопка: далее 13">
            <a:hlinkClick r:id="" action="ppaction://hlinkshowjump?jump=nextslide" highlightClick="1"/>
          </p:cNvPr>
          <p:cNvSpPr/>
          <p:nvPr/>
        </p:nvSpPr>
        <p:spPr>
          <a:xfrm>
            <a:off x="8748464" y="6525344"/>
            <a:ext cx="395536" cy="33265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Управляющая кнопка: назад 14">
            <a:hlinkClick r:id="" action="ppaction://hlinkshowjump?jump=previousslide" highlightClick="1"/>
          </p:cNvPr>
          <p:cNvSpPr/>
          <p:nvPr/>
        </p:nvSpPr>
        <p:spPr>
          <a:xfrm>
            <a:off x="8388424" y="6525344"/>
            <a:ext cx="432048" cy="332656"/>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87026349"/>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64" presetClass="path" presetSubtype="0" accel="50000" decel="50000" fill="hold" nodeType="clickEffect">
                                  <p:stCondLst>
                                    <p:cond delay="0"/>
                                  </p:stCondLst>
                                  <p:childTnLst>
                                    <p:animMotion origin="layout" path="M 1.11022E-16 4.91329E-6 L -0.2441 -0.45989 " pathEditMode="relative" rAng="0" ptsTypes="AA">
                                      <p:cBhvr>
                                        <p:cTn id="6" dur="2000" fill="hold"/>
                                        <p:tgtEl>
                                          <p:spTgt spid="10"/>
                                        </p:tgtEl>
                                        <p:attrNameLst>
                                          <p:attrName>ppt_x</p:attrName>
                                          <p:attrName>ppt_y</p:attrName>
                                        </p:attrNameLst>
                                      </p:cBhvr>
                                      <p:rCtr x="-12200" y="-23000"/>
                                    </p:animMotion>
                                  </p:childTnLst>
                                </p:cTn>
                              </p:par>
                            </p:childTnLst>
                          </p:cTn>
                        </p:par>
                      </p:childTnLst>
                    </p:cTn>
                  </p:par>
                </p:childTnLst>
              </p:cTn>
              <p:nextCondLst>
                <p:cond evt="onClick" delay="0">
                  <p:tgtEl>
                    <p:spTgt spid="10"/>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64" presetClass="path" presetSubtype="0" accel="50000" decel="50000" fill="hold" nodeType="clickEffect">
                                  <p:stCondLst>
                                    <p:cond delay="0"/>
                                  </p:stCondLst>
                                  <p:childTnLst>
                                    <p:animMotion origin="layout" path="M 1.11111E-6 -3.69942E-6 L -0.30556 -0.49757 " pathEditMode="relative" rAng="0" ptsTypes="AA">
                                      <p:cBhvr>
                                        <p:cTn id="11" dur="2000" fill="hold"/>
                                        <p:tgtEl>
                                          <p:spTgt spid="12"/>
                                        </p:tgtEl>
                                        <p:attrNameLst>
                                          <p:attrName>ppt_x</p:attrName>
                                          <p:attrName>ppt_y</p:attrName>
                                        </p:attrNameLst>
                                      </p:cBhvr>
                                      <p:rCtr x="-15300" y="-24900"/>
                                    </p:animMotion>
                                  </p:childTnLst>
                                </p:cTn>
                              </p:par>
                            </p:childTnLst>
                          </p:cTn>
                        </p:par>
                      </p:childTnLst>
                    </p:cTn>
                  </p:par>
                </p:childTnLst>
              </p:cTn>
              <p:nextCondLst>
                <p:cond evt="onClick" delay="0">
                  <p:tgtEl>
                    <p:spTgt spid="12"/>
                  </p:tgtEl>
                </p:cond>
              </p:nextCondLst>
            </p:seq>
            <p:seq concurrent="1" nextAc="seek">
              <p:cTn id="12" restart="whenNotActive" fill="hold" evtFilter="cancelBubble" nodeType="interactiveSeq">
                <p:stCondLst>
                  <p:cond evt="onClick" delay="0">
                    <p:tgtEl>
                      <p:spTgt spid="9220"/>
                    </p:tgtEl>
                  </p:cond>
                </p:stCondLst>
                <p:endSync evt="end" delay="0">
                  <p:rtn val="all"/>
                </p:endSync>
                <p:childTnLst>
                  <p:par>
                    <p:cTn id="13" fill="hold">
                      <p:stCondLst>
                        <p:cond delay="0"/>
                      </p:stCondLst>
                      <p:childTnLst>
                        <p:par>
                          <p:cTn id="14" fill="hold">
                            <p:stCondLst>
                              <p:cond delay="0"/>
                            </p:stCondLst>
                            <p:childTnLst>
                              <p:par>
                                <p:cTn id="15" presetID="64" presetClass="path" presetSubtype="0" accel="50000" decel="50000" fill="hold" nodeType="clickEffect">
                                  <p:stCondLst>
                                    <p:cond delay="0"/>
                                  </p:stCondLst>
                                  <p:childTnLst>
                                    <p:animMotion origin="layout" path="M -4.72222E-6 2.48555E-6 L -0.30503 -0.48116 " pathEditMode="relative" rAng="0" ptsTypes="AA">
                                      <p:cBhvr>
                                        <p:cTn id="16" dur="2000" fill="hold"/>
                                        <p:tgtEl>
                                          <p:spTgt spid="9220"/>
                                        </p:tgtEl>
                                        <p:attrNameLst>
                                          <p:attrName>ppt_x</p:attrName>
                                          <p:attrName>ppt_y</p:attrName>
                                        </p:attrNameLst>
                                      </p:cBhvr>
                                      <p:rCtr x="-15300" y="-24100"/>
                                    </p:animMotion>
                                  </p:childTnLst>
                                </p:cTn>
                              </p:par>
                            </p:childTnLst>
                          </p:cTn>
                        </p:par>
                      </p:childTnLst>
                    </p:cTn>
                  </p:par>
                </p:childTnLst>
              </p:cTn>
              <p:nextCondLst>
                <p:cond evt="onClick" delay="0">
                  <p:tgtEl>
                    <p:spTgt spid="9220"/>
                  </p:tgtEl>
                </p:cond>
              </p:nextCondLst>
            </p:seq>
            <p:seq concurrent="1" nextAc="seek">
              <p:cTn id="17" restart="whenNotActive" fill="hold" evtFilter="cancelBubble" nodeType="interactiveSeq">
                <p:stCondLst>
                  <p:cond evt="onClick" delay="0">
                    <p:tgtEl>
                      <p:spTgt spid="9219"/>
                    </p:tgtEl>
                  </p:cond>
                </p:stCondLst>
                <p:endSync evt="end" delay="0">
                  <p:rtn val="all"/>
                </p:endSync>
                <p:childTnLst>
                  <p:par>
                    <p:cTn id="18" fill="hold">
                      <p:stCondLst>
                        <p:cond delay="0"/>
                      </p:stCondLst>
                      <p:childTnLst>
                        <p:par>
                          <p:cTn id="19" fill="hold">
                            <p:stCondLst>
                              <p:cond delay="0"/>
                            </p:stCondLst>
                            <p:childTnLst>
                              <p:par>
                                <p:cTn id="20" presetID="64" presetClass="path" presetSubtype="0" accel="50000" decel="50000" fill="hold" nodeType="clickEffect">
                                  <p:stCondLst>
                                    <p:cond delay="0"/>
                                  </p:stCondLst>
                                  <p:childTnLst>
                                    <p:animMotion origin="layout" path="M 8.33333E-7 -2.13873E-6 L 0.74427 -0.46011 " pathEditMode="relative" rAng="0" ptsTypes="AA">
                                      <p:cBhvr>
                                        <p:cTn id="21" dur="2000" fill="hold"/>
                                        <p:tgtEl>
                                          <p:spTgt spid="9219"/>
                                        </p:tgtEl>
                                        <p:attrNameLst>
                                          <p:attrName>ppt_x</p:attrName>
                                          <p:attrName>ppt_y</p:attrName>
                                        </p:attrNameLst>
                                      </p:cBhvr>
                                      <p:rCtr x="37200" y="-23000"/>
                                    </p:animMotion>
                                  </p:childTnLst>
                                </p:cTn>
                              </p:par>
                            </p:childTnLst>
                          </p:cTn>
                        </p:par>
                      </p:childTnLst>
                    </p:cTn>
                  </p:par>
                </p:childTnLst>
              </p:cTn>
              <p:nextCondLst>
                <p:cond evt="onClick" delay="0">
                  <p:tgtEl>
                    <p:spTgt spid="9219"/>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395536" y="1412776"/>
            <a:ext cx="2592288" cy="3096344"/>
          </a:xfrm>
          <a:prstGeom prst="rect">
            <a:avLst/>
          </a:prstGeom>
          <a:solidFill>
            <a:schemeClr val="bg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Заголовок 1"/>
          <p:cNvSpPr>
            <a:spLocks noGrp="1"/>
          </p:cNvSpPr>
          <p:nvPr>
            <p:ph type="title"/>
          </p:nvPr>
        </p:nvSpPr>
        <p:spPr>
          <a:xfrm>
            <a:off x="457200" y="274638"/>
            <a:ext cx="8229600" cy="1143000"/>
          </a:xfrm>
        </p:spPr>
        <p:txBody>
          <a:bodyPr>
            <a:normAutofit fontScale="90000"/>
          </a:bodyPr>
          <a:lstStyle/>
          <a:p>
            <a:r>
              <a:rPr lang="ru-RU"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Impact" pitchFamily="34" charset="0"/>
              </a:rPr>
              <a:t>СОЕДИНИ ЧИСЛА С ПОДХОДЯЩИМ КОЛИЧЕСТВОМ ПРЕДМЕТОВ </a:t>
            </a:r>
            <a:endParaRPr lang="ru-RU"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Impact" pitchFamily="34" charset="0"/>
            </a:endParaRPr>
          </a:p>
        </p:txBody>
      </p:sp>
      <p:pic>
        <p:nvPicPr>
          <p:cNvPr id="10246" name="Picture 6" descr="C:\Users\user\Desktop\матем игры\0_1202de_40eb3324_orig.png"/>
          <p:cNvPicPr>
            <a:picLocks noChangeAspect="1" noChangeArrowheads="1"/>
          </p:cNvPicPr>
          <p:nvPr/>
        </p:nvPicPr>
        <p:blipFill>
          <a:blip r:embed="rId2" cstate="print"/>
          <a:srcRect/>
          <a:stretch>
            <a:fillRect/>
          </a:stretch>
        </p:blipFill>
        <p:spPr bwMode="auto">
          <a:xfrm>
            <a:off x="1331640" y="3501008"/>
            <a:ext cx="648072" cy="952176"/>
          </a:xfrm>
          <a:prstGeom prst="rect">
            <a:avLst/>
          </a:prstGeom>
          <a:noFill/>
        </p:spPr>
      </p:pic>
      <p:pic>
        <p:nvPicPr>
          <p:cNvPr id="13" name="Picture 6" descr="C:\Users\user\Desktop\матем игры\0_1202de_40eb3324_orig.png"/>
          <p:cNvPicPr>
            <a:picLocks noChangeAspect="1" noChangeArrowheads="1"/>
          </p:cNvPicPr>
          <p:nvPr/>
        </p:nvPicPr>
        <p:blipFill>
          <a:blip r:embed="rId2" cstate="print"/>
          <a:srcRect/>
          <a:stretch>
            <a:fillRect/>
          </a:stretch>
        </p:blipFill>
        <p:spPr bwMode="auto">
          <a:xfrm>
            <a:off x="539552" y="3501008"/>
            <a:ext cx="648072" cy="952176"/>
          </a:xfrm>
          <a:prstGeom prst="rect">
            <a:avLst/>
          </a:prstGeom>
          <a:noFill/>
        </p:spPr>
      </p:pic>
      <p:pic>
        <p:nvPicPr>
          <p:cNvPr id="14" name="Picture 6" descr="C:\Users\user\Desktop\матем игры\0_1202de_40eb3324_orig.png"/>
          <p:cNvPicPr>
            <a:picLocks noChangeAspect="1" noChangeArrowheads="1"/>
          </p:cNvPicPr>
          <p:nvPr/>
        </p:nvPicPr>
        <p:blipFill>
          <a:blip r:embed="rId2" cstate="print"/>
          <a:srcRect/>
          <a:stretch>
            <a:fillRect/>
          </a:stretch>
        </p:blipFill>
        <p:spPr bwMode="auto">
          <a:xfrm>
            <a:off x="2195736" y="2420888"/>
            <a:ext cx="648072" cy="952176"/>
          </a:xfrm>
          <a:prstGeom prst="rect">
            <a:avLst/>
          </a:prstGeom>
          <a:noFill/>
        </p:spPr>
      </p:pic>
      <p:pic>
        <p:nvPicPr>
          <p:cNvPr id="15" name="Picture 6" descr="C:\Users\user\Desktop\матем игры\0_1202de_40eb3324_orig.png"/>
          <p:cNvPicPr>
            <a:picLocks noChangeAspect="1" noChangeArrowheads="1"/>
          </p:cNvPicPr>
          <p:nvPr/>
        </p:nvPicPr>
        <p:blipFill>
          <a:blip r:embed="rId2" cstate="print"/>
          <a:srcRect/>
          <a:stretch>
            <a:fillRect/>
          </a:stretch>
        </p:blipFill>
        <p:spPr bwMode="auto">
          <a:xfrm>
            <a:off x="1331640" y="2420888"/>
            <a:ext cx="648072" cy="952176"/>
          </a:xfrm>
          <a:prstGeom prst="rect">
            <a:avLst/>
          </a:prstGeom>
          <a:noFill/>
        </p:spPr>
      </p:pic>
      <p:pic>
        <p:nvPicPr>
          <p:cNvPr id="16" name="Picture 6" descr="C:\Users\user\Desktop\матем игры\0_1202de_40eb3324_orig.png"/>
          <p:cNvPicPr>
            <a:picLocks noChangeAspect="1" noChangeArrowheads="1"/>
          </p:cNvPicPr>
          <p:nvPr/>
        </p:nvPicPr>
        <p:blipFill>
          <a:blip r:embed="rId2" cstate="print"/>
          <a:srcRect/>
          <a:stretch>
            <a:fillRect/>
          </a:stretch>
        </p:blipFill>
        <p:spPr bwMode="auto">
          <a:xfrm>
            <a:off x="2195736" y="1412776"/>
            <a:ext cx="648072" cy="952176"/>
          </a:xfrm>
          <a:prstGeom prst="rect">
            <a:avLst/>
          </a:prstGeom>
          <a:noFill/>
        </p:spPr>
      </p:pic>
      <p:pic>
        <p:nvPicPr>
          <p:cNvPr id="17" name="Picture 6" descr="C:\Users\user\Desktop\матем игры\0_1202de_40eb3324_orig.png"/>
          <p:cNvPicPr>
            <a:picLocks noChangeAspect="1" noChangeArrowheads="1"/>
          </p:cNvPicPr>
          <p:nvPr/>
        </p:nvPicPr>
        <p:blipFill>
          <a:blip r:embed="rId2" cstate="print"/>
          <a:srcRect/>
          <a:stretch>
            <a:fillRect/>
          </a:stretch>
        </p:blipFill>
        <p:spPr bwMode="auto">
          <a:xfrm>
            <a:off x="1403648" y="1412776"/>
            <a:ext cx="648072" cy="952176"/>
          </a:xfrm>
          <a:prstGeom prst="rect">
            <a:avLst/>
          </a:prstGeom>
          <a:noFill/>
        </p:spPr>
      </p:pic>
      <p:pic>
        <p:nvPicPr>
          <p:cNvPr id="18" name="Picture 6" descr="C:\Users\user\Desktop\матем игры\0_1202de_40eb3324_orig.png"/>
          <p:cNvPicPr>
            <a:picLocks noChangeAspect="1" noChangeArrowheads="1"/>
          </p:cNvPicPr>
          <p:nvPr/>
        </p:nvPicPr>
        <p:blipFill>
          <a:blip r:embed="rId2" cstate="print"/>
          <a:srcRect/>
          <a:stretch>
            <a:fillRect/>
          </a:stretch>
        </p:blipFill>
        <p:spPr bwMode="auto">
          <a:xfrm>
            <a:off x="539552" y="2420888"/>
            <a:ext cx="648072" cy="952176"/>
          </a:xfrm>
          <a:prstGeom prst="rect">
            <a:avLst/>
          </a:prstGeom>
          <a:noFill/>
        </p:spPr>
      </p:pic>
      <p:pic>
        <p:nvPicPr>
          <p:cNvPr id="19" name="Picture 6" descr="C:\Users\user\Desktop\матем игры\0_1202de_40eb3324_orig.png"/>
          <p:cNvPicPr>
            <a:picLocks noChangeAspect="1" noChangeArrowheads="1"/>
          </p:cNvPicPr>
          <p:nvPr/>
        </p:nvPicPr>
        <p:blipFill>
          <a:blip r:embed="rId2" cstate="print"/>
          <a:srcRect/>
          <a:stretch>
            <a:fillRect/>
          </a:stretch>
        </p:blipFill>
        <p:spPr bwMode="auto">
          <a:xfrm>
            <a:off x="539552" y="1412776"/>
            <a:ext cx="648072" cy="952176"/>
          </a:xfrm>
          <a:prstGeom prst="rect">
            <a:avLst/>
          </a:prstGeom>
          <a:noFill/>
        </p:spPr>
      </p:pic>
      <p:pic>
        <p:nvPicPr>
          <p:cNvPr id="20" name="Picture 6" descr="C:\Users\user\Desktop\матем игры\0_1202de_40eb3324_orig.png"/>
          <p:cNvPicPr>
            <a:picLocks noChangeAspect="1" noChangeArrowheads="1"/>
          </p:cNvPicPr>
          <p:nvPr/>
        </p:nvPicPr>
        <p:blipFill>
          <a:blip r:embed="rId2" cstate="print"/>
          <a:srcRect/>
          <a:stretch>
            <a:fillRect/>
          </a:stretch>
        </p:blipFill>
        <p:spPr bwMode="auto">
          <a:xfrm>
            <a:off x="2195736" y="3501008"/>
            <a:ext cx="648072" cy="952176"/>
          </a:xfrm>
          <a:prstGeom prst="rect">
            <a:avLst/>
          </a:prstGeom>
          <a:noFill/>
        </p:spPr>
      </p:pic>
      <p:sp>
        <p:nvSpPr>
          <p:cNvPr id="21" name="Прямоугольник 20"/>
          <p:cNvSpPr/>
          <p:nvPr/>
        </p:nvSpPr>
        <p:spPr>
          <a:xfrm>
            <a:off x="3275856" y="1412776"/>
            <a:ext cx="2592288" cy="3096344"/>
          </a:xfrm>
          <a:prstGeom prst="rect">
            <a:avLst/>
          </a:prstGeom>
          <a:solidFill>
            <a:schemeClr val="bg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Прямоугольник 21"/>
          <p:cNvSpPr/>
          <p:nvPr/>
        </p:nvSpPr>
        <p:spPr>
          <a:xfrm>
            <a:off x="6156176" y="1412776"/>
            <a:ext cx="2592288" cy="3096344"/>
          </a:xfrm>
          <a:prstGeom prst="rect">
            <a:avLst/>
          </a:prstGeom>
          <a:solidFill>
            <a:schemeClr val="bg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4" name="Picture 5" descr="C:\Users\user\Desktop\матем игры\0_91a18_ed10f011_orig.png"/>
          <p:cNvPicPr>
            <a:picLocks noGrp="1" noChangeAspect="1" noChangeArrowheads="1"/>
          </p:cNvPicPr>
          <p:nvPr>
            <p:ph sz="half" idx="1"/>
          </p:nvPr>
        </p:nvPicPr>
        <p:blipFill>
          <a:blip r:embed="rId3" cstate="print"/>
          <a:srcRect/>
          <a:stretch>
            <a:fillRect/>
          </a:stretch>
        </p:blipFill>
        <p:spPr bwMode="auto">
          <a:xfrm>
            <a:off x="6948264" y="2780928"/>
            <a:ext cx="936104" cy="852396"/>
          </a:xfrm>
          <a:prstGeom prst="rect">
            <a:avLst/>
          </a:prstGeom>
          <a:noFill/>
        </p:spPr>
      </p:pic>
      <p:pic>
        <p:nvPicPr>
          <p:cNvPr id="25" name="Picture 5" descr="C:\Users\user\Desktop\матем игры\0_91a18_ed10f011_orig.png"/>
          <p:cNvPicPr>
            <a:picLocks noChangeAspect="1" noChangeArrowheads="1"/>
          </p:cNvPicPr>
          <p:nvPr/>
        </p:nvPicPr>
        <p:blipFill>
          <a:blip r:embed="rId3" cstate="print"/>
          <a:srcRect/>
          <a:stretch>
            <a:fillRect/>
          </a:stretch>
        </p:blipFill>
        <p:spPr bwMode="auto">
          <a:xfrm>
            <a:off x="7668344" y="2132856"/>
            <a:ext cx="927720" cy="844762"/>
          </a:xfrm>
          <a:prstGeom prst="rect">
            <a:avLst/>
          </a:prstGeom>
          <a:noFill/>
        </p:spPr>
      </p:pic>
      <p:pic>
        <p:nvPicPr>
          <p:cNvPr id="26" name="Picture 5" descr="C:\Users\user\Desktop\матем игры\0_91a18_ed10f011_orig.png"/>
          <p:cNvPicPr>
            <a:picLocks noChangeAspect="1" noChangeArrowheads="1"/>
          </p:cNvPicPr>
          <p:nvPr/>
        </p:nvPicPr>
        <p:blipFill>
          <a:blip r:embed="rId3" cstate="print"/>
          <a:srcRect/>
          <a:stretch>
            <a:fillRect/>
          </a:stretch>
        </p:blipFill>
        <p:spPr bwMode="auto">
          <a:xfrm>
            <a:off x="6228184" y="1988840"/>
            <a:ext cx="948953" cy="864096"/>
          </a:xfrm>
          <a:prstGeom prst="rect">
            <a:avLst/>
          </a:prstGeom>
          <a:noFill/>
        </p:spPr>
      </p:pic>
      <p:pic>
        <p:nvPicPr>
          <p:cNvPr id="28" name="Picture 5" descr="C:\Users\user\Desktop\матем игры\0_91a18_ed10f011_orig.png"/>
          <p:cNvPicPr>
            <a:picLocks noChangeAspect="1" noChangeArrowheads="1"/>
          </p:cNvPicPr>
          <p:nvPr/>
        </p:nvPicPr>
        <p:blipFill>
          <a:blip r:embed="rId3" cstate="print"/>
          <a:srcRect/>
          <a:stretch>
            <a:fillRect/>
          </a:stretch>
        </p:blipFill>
        <p:spPr bwMode="auto">
          <a:xfrm>
            <a:off x="7891439" y="3789040"/>
            <a:ext cx="792088" cy="721258"/>
          </a:xfrm>
          <a:prstGeom prst="rect">
            <a:avLst/>
          </a:prstGeom>
          <a:noFill/>
        </p:spPr>
      </p:pic>
      <p:pic>
        <p:nvPicPr>
          <p:cNvPr id="29" name="Picture 5" descr="C:\Users\user\Desktop\матем игры\0_91a18_ed10f011_orig.png"/>
          <p:cNvPicPr>
            <a:picLocks noChangeAspect="1" noChangeArrowheads="1"/>
          </p:cNvPicPr>
          <p:nvPr/>
        </p:nvPicPr>
        <p:blipFill>
          <a:blip r:embed="rId4" cstate="print"/>
          <a:srcRect/>
          <a:stretch>
            <a:fillRect/>
          </a:stretch>
        </p:blipFill>
        <p:spPr bwMode="auto">
          <a:xfrm>
            <a:off x="7092280" y="3789040"/>
            <a:ext cx="792088" cy="721258"/>
          </a:xfrm>
          <a:prstGeom prst="rect">
            <a:avLst/>
          </a:prstGeom>
          <a:noFill/>
        </p:spPr>
      </p:pic>
      <p:pic>
        <p:nvPicPr>
          <p:cNvPr id="30" name="Picture 5" descr="C:\Users\user\Desktop\матем игры\0_91a18_ed10f011_orig.png"/>
          <p:cNvPicPr>
            <a:picLocks noChangeAspect="1" noChangeArrowheads="1"/>
          </p:cNvPicPr>
          <p:nvPr/>
        </p:nvPicPr>
        <p:blipFill>
          <a:blip r:embed="rId5" cstate="print"/>
          <a:srcRect/>
          <a:stretch>
            <a:fillRect/>
          </a:stretch>
        </p:blipFill>
        <p:spPr bwMode="auto">
          <a:xfrm>
            <a:off x="6228183" y="3697714"/>
            <a:ext cx="864097" cy="786828"/>
          </a:xfrm>
          <a:prstGeom prst="rect">
            <a:avLst/>
          </a:prstGeom>
          <a:noFill/>
        </p:spPr>
      </p:pic>
      <p:pic>
        <p:nvPicPr>
          <p:cNvPr id="31" name="Picture 5" descr="C:\Users\user\Desktop\матем игры\0_91a18_ed10f011_orig.png"/>
          <p:cNvPicPr>
            <a:picLocks noChangeAspect="1" noChangeArrowheads="1"/>
          </p:cNvPicPr>
          <p:nvPr/>
        </p:nvPicPr>
        <p:blipFill>
          <a:blip r:embed="rId3" cstate="print"/>
          <a:srcRect/>
          <a:stretch>
            <a:fillRect/>
          </a:stretch>
        </p:blipFill>
        <p:spPr bwMode="auto">
          <a:xfrm>
            <a:off x="6948264" y="1412776"/>
            <a:ext cx="869873" cy="792088"/>
          </a:xfrm>
          <a:prstGeom prst="rect">
            <a:avLst/>
          </a:prstGeom>
          <a:noFill/>
        </p:spPr>
      </p:pic>
      <p:pic>
        <p:nvPicPr>
          <p:cNvPr id="33" name="Picture 6" descr="C:\Users\user\Desktop\матем игры\6.jpg"/>
          <p:cNvPicPr>
            <a:picLocks noChangeAspect="1" noChangeArrowheads="1"/>
          </p:cNvPicPr>
          <p:nvPr/>
        </p:nvPicPr>
        <p:blipFill>
          <a:blip r:embed="rId6" cstate="print"/>
          <a:srcRect/>
          <a:stretch>
            <a:fillRect/>
          </a:stretch>
        </p:blipFill>
        <p:spPr bwMode="auto">
          <a:xfrm>
            <a:off x="3275856" y="1412776"/>
            <a:ext cx="1209735" cy="2016224"/>
          </a:xfrm>
          <a:prstGeom prst="rect">
            <a:avLst/>
          </a:prstGeom>
          <a:noFill/>
        </p:spPr>
      </p:pic>
      <p:pic>
        <p:nvPicPr>
          <p:cNvPr id="34" name="Picture 6" descr="C:\Users\user\Desktop\матем игры\6.jpg"/>
          <p:cNvPicPr>
            <a:picLocks noChangeAspect="1" noChangeArrowheads="1"/>
          </p:cNvPicPr>
          <p:nvPr/>
        </p:nvPicPr>
        <p:blipFill>
          <a:blip r:embed="rId6" cstate="print"/>
          <a:srcRect/>
          <a:stretch>
            <a:fillRect/>
          </a:stretch>
        </p:blipFill>
        <p:spPr bwMode="auto">
          <a:xfrm>
            <a:off x="4644008" y="2420888"/>
            <a:ext cx="1209735" cy="2016224"/>
          </a:xfrm>
          <a:prstGeom prst="rect">
            <a:avLst/>
          </a:prstGeom>
          <a:noFill/>
        </p:spPr>
      </p:pic>
      <p:pic>
        <p:nvPicPr>
          <p:cNvPr id="10245" name="Picture 5" descr="C:\Users\user\Desktop\матем игры\19633532.png"/>
          <p:cNvPicPr>
            <a:picLocks noChangeAspect="1" noChangeArrowheads="1"/>
          </p:cNvPicPr>
          <p:nvPr/>
        </p:nvPicPr>
        <p:blipFill>
          <a:blip r:embed="rId7" cstate="print"/>
          <a:srcRect/>
          <a:stretch>
            <a:fillRect/>
          </a:stretch>
        </p:blipFill>
        <p:spPr bwMode="auto">
          <a:xfrm>
            <a:off x="6516216" y="4653136"/>
            <a:ext cx="1512168" cy="2016224"/>
          </a:xfrm>
          <a:prstGeom prst="rect">
            <a:avLst/>
          </a:prstGeom>
          <a:noFill/>
        </p:spPr>
      </p:pic>
      <p:pic>
        <p:nvPicPr>
          <p:cNvPr id="10244" name="Picture 4" descr="C:\Users\user\Desktop\матем игры\sem-png_1.png"/>
          <p:cNvPicPr>
            <a:picLocks noChangeAspect="1" noChangeArrowheads="1"/>
          </p:cNvPicPr>
          <p:nvPr/>
        </p:nvPicPr>
        <p:blipFill>
          <a:blip r:embed="rId8" cstate="print"/>
          <a:srcRect/>
          <a:stretch>
            <a:fillRect/>
          </a:stretch>
        </p:blipFill>
        <p:spPr bwMode="auto">
          <a:xfrm>
            <a:off x="3779912" y="4725144"/>
            <a:ext cx="1437624" cy="1916832"/>
          </a:xfrm>
          <a:prstGeom prst="rect">
            <a:avLst/>
          </a:prstGeom>
          <a:noFill/>
        </p:spPr>
      </p:pic>
      <p:pic>
        <p:nvPicPr>
          <p:cNvPr id="10242" name="Picture 2" descr="C:\Users\user\Desktop\матем игры\13427396.png"/>
          <p:cNvPicPr>
            <a:picLocks noChangeAspect="1" noChangeArrowheads="1"/>
          </p:cNvPicPr>
          <p:nvPr/>
        </p:nvPicPr>
        <p:blipFill>
          <a:blip r:embed="rId9" cstate="print"/>
          <a:srcRect/>
          <a:stretch>
            <a:fillRect/>
          </a:stretch>
        </p:blipFill>
        <p:spPr bwMode="auto">
          <a:xfrm>
            <a:off x="827584" y="4725144"/>
            <a:ext cx="1368152" cy="1824203"/>
          </a:xfrm>
          <a:prstGeom prst="rect">
            <a:avLst/>
          </a:prstGeom>
          <a:noFill/>
        </p:spPr>
      </p:pic>
      <p:sp>
        <p:nvSpPr>
          <p:cNvPr id="27" name="Управляющая кнопка: домой 26">
            <a:hlinkClick r:id="" action="ppaction://noaction" highlightClick="1"/>
          </p:cNvPr>
          <p:cNvSpPr/>
          <p:nvPr/>
        </p:nvSpPr>
        <p:spPr>
          <a:xfrm>
            <a:off x="8532440" y="0"/>
            <a:ext cx="611560" cy="69269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Управляющая кнопка: назад 31">
            <a:hlinkClick r:id="" action="ppaction://hlinkshowjump?jump=previousslide" highlightClick="1"/>
          </p:cNvPr>
          <p:cNvSpPr/>
          <p:nvPr/>
        </p:nvSpPr>
        <p:spPr>
          <a:xfrm>
            <a:off x="8388424" y="6525344"/>
            <a:ext cx="432048" cy="332656"/>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Управляющая кнопка: далее 34">
            <a:hlinkClick r:id="" action="ppaction://hlinkshowjump?jump=nextslide" highlightClick="1"/>
          </p:cNvPr>
          <p:cNvSpPr/>
          <p:nvPr/>
        </p:nvSpPr>
        <p:spPr>
          <a:xfrm>
            <a:off x="8748464" y="6525344"/>
            <a:ext cx="395536" cy="33265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421244122"/>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0245"/>
                    </p:tgtEl>
                  </p:cond>
                </p:stCondLst>
                <p:endSync evt="end" delay="0">
                  <p:rtn val="all"/>
                </p:endSync>
                <p:childTnLst>
                  <p:par>
                    <p:cTn id="3" fill="hold">
                      <p:stCondLst>
                        <p:cond delay="0"/>
                      </p:stCondLst>
                      <p:childTnLst>
                        <p:par>
                          <p:cTn id="4" fill="hold">
                            <p:stCondLst>
                              <p:cond delay="0"/>
                            </p:stCondLst>
                            <p:childTnLst>
                              <p:par>
                                <p:cTn id="5" presetID="64" presetClass="path" presetSubtype="0" accel="50000" decel="50000" fill="hold" nodeType="clickEffect">
                                  <p:stCondLst>
                                    <p:cond delay="0"/>
                                  </p:stCondLst>
                                  <p:childTnLst>
                                    <p:animMotion origin="layout" path="M -2.5E-6 1.32948E-6 L -0.61024 -0.39861 " pathEditMode="relative" rAng="0" ptsTypes="AA">
                                      <p:cBhvr>
                                        <p:cTn id="6" dur="2000" fill="hold"/>
                                        <p:tgtEl>
                                          <p:spTgt spid="10245"/>
                                        </p:tgtEl>
                                        <p:attrNameLst>
                                          <p:attrName>ppt_x</p:attrName>
                                          <p:attrName>ppt_y</p:attrName>
                                        </p:attrNameLst>
                                      </p:cBhvr>
                                      <p:rCtr x="-30500" y="-19900"/>
                                    </p:animMotion>
                                  </p:childTnLst>
                                </p:cTn>
                              </p:par>
                            </p:childTnLst>
                          </p:cTn>
                        </p:par>
                      </p:childTnLst>
                    </p:cTn>
                  </p:par>
                </p:childTnLst>
              </p:cTn>
              <p:nextCondLst>
                <p:cond evt="onClick" delay="0">
                  <p:tgtEl>
                    <p:spTgt spid="10245"/>
                  </p:tgtEl>
                </p:cond>
              </p:nextCondLst>
            </p:seq>
            <p:seq concurrent="1" nextAc="seek">
              <p:cTn id="7" restart="whenNotActive" fill="hold" evtFilter="cancelBubble" nodeType="interactiveSeq">
                <p:stCondLst>
                  <p:cond evt="onClick" delay="0">
                    <p:tgtEl>
                      <p:spTgt spid="10244"/>
                    </p:tgtEl>
                  </p:cond>
                </p:stCondLst>
                <p:endSync evt="end" delay="0">
                  <p:rtn val="all"/>
                </p:endSync>
                <p:childTnLst>
                  <p:par>
                    <p:cTn id="8" fill="hold">
                      <p:stCondLst>
                        <p:cond delay="0"/>
                      </p:stCondLst>
                      <p:childTnLst>
                        <p:par>
                          <p:cTn id="9" fill="hold">
                            <p:stCondLst>
                              <p:cond delay="0"/>
                            </p:stCondLst>
                            <p:childTnLst>
                              <p:par>
                                <p:cTn id="10" presetID="64" presetClass="path" presetSubtype="0" accel="50000" decel="50000" fill="hold" nodeType="clickEffect">
                                  <p:stCondLst>
                                    <p:cond delay="0"/>
                                  </p:stCondLst>
                                  <p:childTnLst>
                                    <p:animMotion origin="layout" path="M -3.88889E-6 4.33526E-6 L 0.32292 -0.40185 " pathEditMode="relative" rAng="0" ptsTypes="AA">
                                      <p:cBhvr>
                                        <p:cTn id="11" dur="2000" fill="hold"/>
                                        <p:tgtEl>
                                          <p:spTgt spid="10244"/>
                                        </p:tgtEl>
                                        <p:attrNameLst>
                                          <p:attrName>ppt_x</p:attrName>
                                          <p:attrName>ppt_y</p:attrName>
                                        </p:attrNameLst>
                                      </p:cBhvr>
                                      <p:rCtr x="16100" y="-20100"/>
                                    </p:animMotion>
                                  </p:childTnLst>
                                </p:cTn>
                              </p:par>
                            </p:childTnLst>
                          </p:cTn>
                        </p:par>
                      </p:childTnLst>
                    </p:cTn>
                  </p:par>
                </p:childTnLst>
              </p:cTn>
              <p:nextCondLst>
                <p:cond evt="onClick" delay="0">
                  <p:tgtEl>
                    <p:spTgt spid="10244"/>
                  </p:tgtEl>
                </p:cond>
              </p:nextCondLst>
            </p:seq>
            <p:seq concurrent="1" nextAc="seek">
              <p:cTn id="12" restart="whenNotActive" fill="hold" evtFilter="cancelBubble" nodeType="interactiveSeq">
                <p:stCondLst>
                  <p:cond evt="onClick" delay="0">
                    <p:tgtEl>
                      <p:spTgt spid="10242"/>
                    </p:tgtEl>
                  </p:cond>
                </p:stCondLst>
                <p:endSync evt="end" delay="0">
                  <p:rtn val="all"/>
                </p:endSync>
                <p:childTnLst>
                  <p:par>
                    <p:cTn id="13" fill="hold">
                      <p:stCondLst>
                        <p:cond delay="0"/>
                      </p:stCondLst>
                      <p:childTnLst>
                        <p:par>
                          <p:cTn id="14" fill="hold">
                            <p:stCondLst>
                              <p:cond delay="0"/>
                            </p:stCondLst>
                            <p:childTnLst>
                              <p:par>
                                <p:cTn id="15" presetID="64" presetClass="path" presetSubtype="0" accel="50000" decel="50000" fill="hold" nodeType="clickEffect">
                                  <p:stCondLst>
                                    <p:cond delay="0"/>
                                  </p:stCondLst>
                                  <p:childTnLst>
                                    <p:animMotion origin="layout" path="M 2.22222E-6 -4.62428E-7 L 0.34253 -0.41595 " pathEditMode="relative" rAng="0" ptsTypes="AA">
                                      <p:cBhvr>
                                        <p:cTn id="16" dur="2000" fill="hold"/>
                                        <p:tgtEl>
                                          <p:spTgt spid="10242"/>
                                        </p:tgtEl>
                                        <p:attrNameLst>
                                          <p:attrName>ppt_x</p:attrName>
                                          <p:attrName>ppt_y</p:attrName>
                                        </p:attrNameLst>
                                      </p:cBhvr>
                                      <p:rCtr x="17100" y="-20800"/>
                                    </p:animMotion>
                                  </p:childTnLst>
                                </p:cTn>
                              </p:par>
                            </p:childTnLst>
                          </p:cTn>
                        </p:par>
                      </p:childTnLst>
                    </p:cTn>
                  </p:par>
                </p:childTnLst>
              </p:cTn>
              <p:nextCondLst>
                <p:cond evt="onClick" delay="0">
                  <p:tgtEl>
                    <p:spTgt spid="10242"/>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88640"/>
            <a:ext cx="8229600" cy="6264696"/>
          </a:xfrm>
        </p:spPr>
        <p:txBody>
          <a:bodyPr>
            <a:normAutofit/>
          </a:bodyPr>
          <a:lstStyle/>
          <a:p>
            <a:pPr marL="0" indent="0">
              <a:buNone/>
            </a:pPr>
            <a:r>
              <a:rPr lang="ru-RU" sz="2800" dirty="0" smtClean="0">
                <a:solidFill>
                  <a:srgbClr val="C00000"/>
                </a:solidFill>
              </a:rPr>
              <a:t>8.Список  используемой литературы:</a:t>
            </a:r>
          </a:p>
          <a:p>
            <a:pPr marL="457200" indent="-457200">
              <a:buClr>
                <a:srgbClr val="C00000"/>
              </a:buClr>
              <a:buFont typeface="+mj-lt"/>
              <a:buAutoNum type="arabicPeriod"/>
            </a:pPr>
            <a:r>
              <a:rPr lang="ru-RU" sz="2200" dirty="0" smtClean="0"/>
              <a:t> </a:t>
            </a:r>
            <a:r>
              <a:rPr lang="ru-RU" sz="2200" dirty="0" err="1"/>
              <a:t>Леушина</a:t>
            </a:r>
            <a:r>
              <a:rPr lang="ru-RU" sz="2200" dirty="0"/>
              <a:t> </a:t>
            </a:r>
            <a:r>
              <a:rPr lang="ru-RU" sz="2200" dirty="0" smtClean="0"/>
              <a:t> А.М</a:t>
            </a:r>
            <a:r>
              <a:rPr lang="ru-RU" sz="2200" dirty="0"/>
              <a:t>. Формирование элементарных математических представлений у детей дошкольного возраста. - М., 1974.</a:t>
            </a:r>
          </a:p>
          <a:p>
            <a:pPr marL="457200" indent="-457200">
              <a:buClr>
                <a:srgbClr val="C00000"/>
              </a:buClr>
              <a:buFont typeface="+mj-lt"/>
              <a:buAutoNum type="arabicPeriod"/>
            </a:pPr>
            <a:r>
              <a:rPr lang="ru-RU" sz="2200" dirty="0" smtClean="0"/>
              <a:t>  Математика </a:t>
            </a:r>
            <a:r>
              <a:rPr lang="ru-RU" sz="2200" dirty="0"/>
              <a:t>от трех до семи (Учебно-методическое пособие для воспитателей детских садов) </a:t>
            </a:r>
          </a:p>
          <a:p>
            <a:pPr marL="457200" indent="-457200">
              <a:buClr>
                <a:srgbClr val="C00000"/>
              </a:buClr>
              <a:buFont typeface="+mj-lt"/>
              <a:buAutoNum type="arabicPeriod"/>
            </a:pPr>
            <a:r>
              <a:rPr lang="ru-RU" sz="2200" dirty="0" smtClean="0"/>
              <a:t>Михайлова </a:t>
            </a:r>
            <a:r>
              <a:rPr lang="ru-RU" sz="2200" dirty="0"/>
              <a:t>З.А. Игровые занимательные задачи для дошкольников - М</a:t>
            </a:r>
            <a:r>
              <a:rPr lang="ru-RU" sz="2200" dirty="0" smtClean="0"/>
              <a:t>. Просвещение</a:t>
            </a:r>
            <a:r>
              <a:rPr lang="ru-RU" sz="2200" dirty="0"/>
              <a:t>, </a:t>
            </a:r>
            <a:r>
              <a:rPr lang="ru-RU" sz="2200" dirty="0" smtClean="0"/>
              <a:t>1987</a:t>
            </a:r>
          </a:p>
          <a:p>
            <a:pPr marL="457200" indent="-457200">
              <a:buClr>
                <a:srgbClr val="C00000"/>
              </a:buClr>
              <a:buFont typeface="+mj-lt"/>
              <a:buAutoNum type="arabicPeriod"/>
            </a:pPr>
            <a:r>
              <a:rPr lang="ru-RU" sz="2400" dirty="0" smtClean="0"/>
              <a:t>Сорокина А.И. Дидактические </a:t>
            </a:r>
            <a:r>
              <a:rPr lang="ru-RU" sz="2400" dirty="0"/>
              <a:t>игры в детском </a:t>
            </a:r>
            <a:r>
              <a:rPr lang="ru-RU" sz="2400" dirty="0" smtClean="0"/>
              <a:t>саду</a:t>
            </a:r>
            <a:endParaRPr lang="ru-RU" sz="2200" dirty="0" smtClean="0"/>
          </a:p>
          <a:p>
            <a:pPr marL="457200" indent="-457200">
              <a:buClr>
                <a:srgbClr val="C00000"/>
              </a:buClr>
              <a:buFont typeface="+mj-lt"/>
              <a:buAutoNum type="arabicPeriod"/>
            </a:pPr>
            <a:r>
              <a:rPr lang="ru-RU" sz="2200" dirty="0" smtClean="0"/>
              <a:t>Щербакова Е.И.  Методика обучения математике в детском саду - М: Академия</a:t>
            </a:r>
          </a:p>
          <a:p>
            <a:pPr marL="457200" indent="-457200">
              <a:buClr>
                <a:srgbClr val="C00000"/>
              </a:buClr>
              <a:buFont typeface="+mj-lt"/>
              <a:buAutoNum type="arabicPeriod"/>
            </a:pPr>
            <a:r>
              <a:rPr lang="ru-RU" sz="2200" dirty="0" smtClean="0"/>
              <a:t>Формирование </a:t>
            </a:r>
            <a:r>
              <a:rPr lang="ru-RU" sz="2200" dirty="0"/>
              <a:t>элементарных математических представлений у дошкольников/ под ред. А.А. Столяра. - М.: Просвещение, 1988.</a:t>
            </a:r>
          </a:p>
          <a:p>
            <a:pPr marL="0" indent="0">
              <a:buNone/>
            </a:pPr>
            <a:endParaRPr lang="ru-RU" dirty="0" smtClean="0"/>
          </a:p>
          <a:p>
            <a:pPr marL="0" indent="0">
              <a:buNone/>
            </a:pPr>
            <a:endParaRPr lang="ru-RU" dirty="0"/>
          </a:p>
          <a:p>
            <a:pPr marL="0" indent="0">
              <a:buNone/>
            </a:pPr>
            <a:endParaRPr lang="ru-RU" dirty="0"/>
          </a:p>
          <a:p>
            <a:endParaRPr lang="ru-RU" dirty="0"/>
          </a:p>
        </p:txBody>
      </p:sp>
      <p:sp>
        <p:nvSpPr>
          <p:cNvPr id="3" name="Номер слайда 2"/>
          <p:cNvSpPr>
            <a:spLocks noGrp="1"/>
          </p:cNvSpPr>
          <p:nvPr>
            <p:ph type="sldNum" sz="quarter" idx="12"/>
          </p:nvPr>
        </p:nvSpPr>
        <p:spPr/>
        <p:txBody>
          <a:bodyPr/>
          <a:lstStyle/>
          <a:p>
            <a:fld id="{B657F442-5660-41CA-A484-1B44EF128213}" type="slidenum">
              <a:rPr lang="ru-RU" smtClean="0"/>
              <a:pPr/>
              <a:t>27</a:t>
            </a:fld>
            <a:endParaRPr lang="ru-RU"/>
          </a:p>
        </p:txBody>
      </p:sp>
    </p:spTree>
    <p:extLst>
      <p:ext uri="{BB962C8B-B14F-4D97-AF65-F5344CB8AC3E}">
        <p14:creationId xmlns:p14="http://schemas.microsoft.com/office/powerpoint/2010/main" val="2280858515"/>
      </p:ext>
    </p:extLst>
  </p:cSld>
  <p:clrMapOvr>
    <a:masterClrMapping/>
  </p:clrMapOvr>
  <p:timing>
    <p:tnLst>
      <p:par>
        <p:cTn id="1" dur="indefinite" restart="never" nodeType="tmRoot"/>
      </p:par>
    </p:tnLst>
  </p:timing>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757</TotalTime>
  <Words>2149</Words>
  <Application>Microsoft Office PowerPoint</Application>
  <PresentationFormat>Экран (4:3)</PresentationFormat>
  <Paragraphs>136</Paragraphs>
  <Slides>27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Аспект</vt:lpstr>
      <vt:lpstr> Презентация на тему: «Занимательные  игры  по математике»  </vt:lpstr>
      <vt:lpstr>План:</vt:lpstr>
      <vt:lpstr>1.Введение.</vt:lpstr>
      <vt:lpstr>2.Роль игры на занятиях по математике в ДОУ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4. Место и продолжительность проведения дидактических игр на занятиях по математике.</vt:lpstr>
      <vt:lpstr>Презентация PowerPoint</vt:lpstr>
      <vt:lpstr>Презентация PowerPoint</vt:lpstr>
      <vt:lpstr>Презентация PowerPoint</vt:lpstr>
      <vt:lpstr>ПОДБЕРИ ГЕОМЕТРИЧЕСКУЮ ФИГУРУ</vt:lpstr>
      <vt:lpstr>НАЙДИ НЕДОСТАЮЩУЮ ФИГУРУ</vt:lpstr>
      <vt:lpstr>ЧЕГО НЕ ХВАТАЕТ?</vt:lpstr>
      <vt:lpstr>КОГО НЕ ХВАТАЕТ?</vt:lpstr>
      <vt:lpstr>РЕШИ ЗАДАЧКУ</vt:lpstr>
      <vt:lpstr>РЕШИ ЗАДАЧКУ</vt:lpstr>
      <vt:lpstr>НАЙДИ ЧАСТЬ</vt:lpstr>
      <vt:lpstr>НАЙДИ ТОЧНО ТАКОЙ  ЖЕ</vt:lpstr>
      <vt:lpstr>ЧЕТВЕРТЫЙ  ЛИШНИЙ</vt:lpstr>
      <vt:lpstr>НАЙДИ ПАРУ ИЗ НИЖНЕЙ СТРОКИ</vt:lpstr>
      <vt:lpstr>СОЕДИНИ ЧИСЛА С ПОДХОДЯЩИМ КОЛИЧЕСТВОМ ПРЕДМЕТОВ </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на тему: «Дидактические игры на занятиях по математике.»</dc:title>
  <dc:creator>света</dc:creator>
  <cp:lastModifiedBy>admin</cp:lastModifiedBy>
  <cp:revision>67</cp:revision>
  <dcterms:created xsi:type="dcterms:W3CDTF">2011-03-23T17:51:26Z</dcterms:created>
  <dcterms:modified xsi:type="dcterms:W3CDTF">2020-03-22T10:19:44Z</dcterms:modified>
</cp:coreProperties>
</file>